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4"/>
  </p:notesMasterIdLst>
  <p:handoutMasterIdLst>
    <p:handoutMasterId r:id="rId35"/>
  </p:handoutMasterIdLst>
  <p:sldIdLst>
    <p:sldId id="256" r:id="rId2"/>
    <p:sldId id="257" r:id="rId3"/>
    <p:sldId id="316" r:id="rId4"/>
    <p:sldId id="262" r:id="rId5"/>
    <p:sldId id="263" r:id="rId6"/>
    <p:sldId id="264" r:id="rId7"/>
    <p:sldId id="317" r:id="rId8"/>
    <p:sldId id="272" r:id="rId9"/>
    <p:sldId id="277" r:id="rId10"/>
    <p:sldId id="312" r:id="rId11"/>
    <p:sldId id="265" r:id="rId12"/>
    <p:sldId id="266" r:id="rId13"/>
    <p:sldId id="271" r:id="rId14"/>
    <p:sldId id="278" r:id="rId15"/>
    <p:sldId id="315" r:id="rId16"/>
    <p:sldId id="275" r:id="rId17"/>
    <p:sldId id="318" r:id="rId18"/>
    <p:sldId id="279" r:id="rId19"/>
    <p:sldId id="280" r:id="rId20"/>
    <p:sldId id="283" r:id="rId21"/>
    <p:sldId id="287" r:id="rId22"/>
    <p:sldId id="288" r:id="rId23"/>
    <p:sldId id="289" r:id="rId24"/>
    <p:sldId id="292" r:id="rId25"/>
    <p:sldId id="294" r:id="rId26"/>
    <p:sldId id="299" r:id="rId27"/>
    <p:sldId id="298" r:id="rId28"/>
    <p:sldId id="301" r:id="rId29"/>
    <p:sldId id="307" r:id="rId30"/>
    <p:sldId id="308" r:id="rId31"/>
    <p:sldId id="309" r:id="rId32"/>
    <p:sldId id="330" r:id="rId33"/>
  </p:sldIdLst>
  <p:sldSz cx="9144000" cy="6858000" type="screen4x3"/>
  <p:notesSz cx="6858000" cy="9144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3" clrMode="gray" frameSlides="1"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64"/>
    <p:restoredTop sz="94704"/>
  </p:normalViewPr>
  <p:slideViewPr>
    <p:cSldViewPr snapToObjects="1">
      <p:cViewPr varScale="1">
        <p:scale>
          <a:sx n="90" d="100"/>
          <a:sy n="90" d="100"/>
        </p:scale>
        <p:origin x="1064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10384B3-59AB-4E67-2645-0668DDE9994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F7E3305-BBCA-048E-429D-088E0BADB51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20354A47-2397-DB45-B953-4BB553D68D48}" type="datetime1">
              <a:rPr lang="en-US" altLang="en-US"/>
              <a:pPr>
                <a:defRPr/>
              </a:pPr>
              <a:t>2/9/23</a:t>
            </a:fld>
            <a:endParaRPr lang="en-US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1FA888-DBA1-C822-F5E0-56F0A5FD453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E58A2E-3D38-A57D-0825-BCD85088BFB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201FECE6-6C8D-AA44-A50B-7ABAC1FEE7C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5664F1E-CD54-50D9-CCDC-BEB8C28563F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3137454-8488-AC4F-7A40-EFD980CBB11E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7F89B4E1-3BD7-9542-A20B-B723E3583EA6}" type="datetime1">
              <a:rPr lang="en-US" altLang="en-US"/>
              <a:pPr>
                <a:defRPr/>
              </a:pPr>
              <a:t>2/9/23</a:t>
            </a:fld>
            <a:endParaRPr lang="en-US" alt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EBBB389B-1C48-3A6E-2F5C-21E8D91F73F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en-US" alt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2512487B-5FC4-CE5C-44A6-641B0D79E5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altLang="en-US" noProof="0"/>
              <a:t>Click to edit Master text styles</a:t>
            </a:r>
          </a:p>
          <a:p>
            <a:pPr lvl="1"/>
            <a:r>
              <a:rPr lang="en-US" altLang="en-US" noProof="0"/>
              <a:t>Second level</a:t>
            </a:r>
          </a:p>
          <a:p>
            <a:pPr lvl="2"/>
            <a:r>
              <a:rPr lang="en-US" altLang="en-US" noProof="0"/>
              <a:t>Third level</a:t>
            </a:r>
          </a:p>
          <a:p>
            <a:pPr lvl="3"/>
            <a:r>
              <a:rPr lang="en-US" altLang="en-US" noProof="0"/>
              <a:t>Fourth level</a:t>
            </a:r>
          </a:p>
          <a:p>
            <a:pPr lvl="4"/>
            <a:r>
              <a:rPr lang="en-US" alt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D3463F-89C4-0F37-AC0F-FF0AD28C6F2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E285D7-11CA-A736-659E-A8D7B6D3120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375FB3DC-F6D5-C549-AC89-0AF96E98D7A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6" charset="-128"/>
        <a:cs typeface="ＭＳ Ｐゴシック" pitchFamily="-106" charset="-128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6" charset="-128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6" charset="-128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6" charset="-128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6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7">
            <a:extLst>
              <a:ext uri="{FF2B5EF4-FFF2-40B4-BE49-F238E27FC236}">
                <a16:creationId xmlns:a16="http://schemas.microsoft.com/office/drawing/2014/main" id="{C6021577-1850-D115-26EF-B34134952B6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E3322510-064E-004E-BCF3-EBC764F6B8BF}" type="slidenum">
              <a:rPr lang="en-US" altLang="en-US"/>
              <a:pPr>
                <a:spcBef>
                  <a:spcPct val="0"/>
                </a:spcBef>
              </a:pPr>
              <a:t>11</a:t>
            </a:fld>
            <a:endParaRPr lang="en-US" altLang="en-US"/>
          </a:p>
        </p:txBody>
      </p:sp>
      <p:sp>
        <p:nvSpPr>
          <p:cNvPr id="30722" name="Rectangle 2">
            <a:extLst>
              <a:ext uri="{FF2B5EF4-FFF2-40B4-BE49-F238E27FC236}">
                <a16:creationId xmlns:a16="http://schemas.microsoft.com/office/drawing/2014/main" id="{EA35C40A-2DA9-EC60-4E85-C72DAE49E5D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23" name="Rectangle 3">
            <a:extLst>
              <a:ext uri="{FF2B5EF4-FFF2-40B4-BE49-F238E27FC236}">
                <a16:creationId xmlns:a16="http://schemas.microsoft.com/office/drawing/2014/main" id="{9492A8FB-5986-21F0-D488-7F882B8D77E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7">
            <a:extLst>
              <a:ext uri="{FF2B5EF4-FFF2-40B4-BE49-F238E27FC236}">
                <a16:creationId xmlns:a16="http://schemas.microsoft.com/office/drawing/2014/main" id="{4F868F62-2BD6-6077-E6D3-D7FEC87CC54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717B0A03-BD3B-4545-A990-BA28E1B19C62}" type="slidenum">
              <a:rPr lang="en-US" altLang="en-US"/>
              <a:pPr>
                <a:spcBef>
                  <a:spcPct val="0"/>
                </a:spcBef>
              </a:pPr>
              <a:t>12</a:t>
            </a:fld>
            <a:endParaRPr lang="en-US" altLang="en-US"/>
          </a:p>
        </p:txBody>
      </p:sp>
      <p:sp>
        <p:nvSpPr>
          <p:cNvPr id="32770" name="Rectangle 2">
            <a:extLst>
              <a:ext uri="{FF2B5EF4-FFF2-40B4-BE49-F238E27FC236}">
                <a16:creationId xmlns:a16="http://schemas.microsoft.com/office/drawing/2014/main" id="{586C4D0F-F265-F882-57CF-3F0E0A4AB77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2771" name="Rectangle 3">
            <a:extLst>
              <a:ext uri="{FF2B5EF4-FFF2-40B4-BE49-F238E27FC236}">
                <a16:creationId xmlns:a16="http://schemas.microsoft.com/office/drawing/2014/main" id="{CAA95784-D2C7-95FE-F860-85B0521BAB8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7">
            <a:extLst>
              <a:ext uri="{FF2B5EF4-FFF2-40B4-BE49-F238E27FC236}">
                <a16:creationId xmlns:a16="http://schemas.microsoft.com/office/drawing/2014/main" id="{0A267032-33E7-F2D3-621B-CB9276B1845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1A1CE7CD-A502-C24A-9347-CDECEAAAEB34}" type="slidenum">
              <a:rPr lang="en-US" altLang="en-US"/>
              <a:pPr>
                <a:spcBef>
                  <a:spcPct val="0"/>
                </a:spcBef>
              </a:pPr>
              <a:t>13</a:t>
            </a:fld>
            <a:endParaRPr lang="en-US" altLang="en-US"/>
          </a:p>
        </p:txBody>
      </p:sp>
      <p:sp>
        <p:nvSpPr>
          <p:cNvPr id="34818" name="Rectangle 2">
            <a:extLst>
              <a:ext uri="{FF2B5EF4-FFF2-40B4-BE49-F238E27FC236}">
                <a16:creationId xmlns:a16="http://schemas.microsoft.com/office/drawing/2014/main" id="{A127D166-5BD2-AF85-A1A1-69B989D517D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9" name="Rectangle 3">
            <a:extLst>
              <a:ext uri="{FF2B5EF4-FFF2-40B4-BE49-F238E27FC236}">
                <a16:creationId xmlns:a16="http://schemas.microsoft.com/office/drawing/2014/main" id="{7B3918F8-4A67-943E-4D03-3F138BBFC71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Slide Image Placeholder 1">
            <a:extLst>
              <a:ext uri="{FF2B5EF4-FFF2-40B4-BE49-F238E27FC236}">
                <a16:creationId xmlns:a16="http://schemas.microsoft.com/office/drawing/2014/main" id="{069F16CA-220A-9A01-854A-66109209510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0178" name="Notes Placeholder 2">
            <a:extLst>
              <a:ext uri="{FF2B5EF4-FFF2-40B4-BE49-F238E27FC236}">
                <a16:creationId xmlns:a16="http://schemas.microsoft.com/office/drawing/2014/main" id="{96B247C5-E0D7-DA14-87D6-CAA58BF5940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b="1" dirty="0">
                <a:ea typeface="ＭＳ Ｐゴシック" panose="020B0600070205080204" pitchFamily="34" charset="-128"/>
              </a:rPr>
              <a:t>Industrial Melanism</a:t>
            </a:r>
          </a:p>
          <a:p>
            <a:r>
              <a:rPr lang="en-US" altLang="en-US" b="1" dirty="0">
                <a:ea typeface="ＭＳ Ｐゴシック" panose="020B0600070205080204" pitchFamily="34" charset="-128"/>
              </a:rPr>
              <a:t>Many species of moths in the British Isles began to become darker in color in the 19th </a:t>
            </a:r>
            <a:r>
              <a:rPr lang="en-US" altLang="en-US" b="1" dirty="0" err="1">
                <a:ea typeface="ＭＳ Ｐゴシック" panose="020B0600070205080204" pitchFamily="34" charset="-128"/>
              </a:rPr>
              <a:t>century.The</a:t>
            </a:r>
            <a:r>
              <a:rPr lang="en-US" altLang="en-US" b="1" dirty="0">
                <a:ea typeface="ＭＳ Ｐゴシック" panose="020B0600070205080204" pitchFamily="34" charset="-128"/>
              </a:rPr>
              <a:t> best-studied example is the peppered moth, </a:t>
            </a:r>
            <a:r>
              <a:rPr lang="en-US" altLang="en-US" b="1" dirty="0" err="1">
                <a:ea typeface="ＭＳ Ｐゴシック" panose="020B0600070205080204" pitchFamily="34" charset="-128"/>
              </a:rPr>
              <a:t>Biston</a:t>
            </a:r>
            <a:r>
              <a:rPr lang="en-US" altLang="en-US" b="1" dirty="0">
                <a:ea typeface="ＭＳ Ｐゴシック" panose="020B0600070205080204" pitchFamily="34" charset="-128"/>
              </a:rPr>
              <a:t> </a:t>
            </a:r>
            <a:r>
              <a:rPr lang="en-US" altLang="en-US" b="1" dirty="0" err="1">
                <a:ea typeface="ＭＳ Ｐゴシック" panose="020B0600070205080204" pitchFamily="34" charset="-128"/>
              </a:rPr>
              <a:t>betularia</a:t>
            </a:r>
            <a:r>
              <a:rPr lang="en-US" altLang="en-US" b="1" dirty="0">
                <a:ea typeface="ＭＳ Ｐゴシック" panose="020B0600070205080204" pitchFamily="34" charset="-128"/>
              </a:rPr>
              <a:t>. The moth gets its name from the scattered dark markings on its wings and </a:t>
            </a:r>
            <a:r>
              <a:rPr lang="en-US" altLang="en-US" b="1" dirty="0" err="1">
                <a:ea typeface="ＭＳ Ｐゴシック" panose="020B0600070205080204" pitchFamily="34" charset="-128"/>
              </a:rPr>
              <a:t>body.In</a:t>
            </a:r>
            <a:r>
              <a:rPr lang="en-US" altLang="en-US" b="1" dirty="0">
                <a:ea typeface="ＭＳ Ｐゴシック" panose="020B0600070205080204" pitchFamily="34" charset="-128"/>
              </a:rPr>
              <a:t> 1849, a coal-black mutant was found near Manchester, England. Within a century, this black form had increased to 90% of the population in this </a:t>
            </a:r>
            <a:r>
              <a:rPr lang="en-US" altLang="en-US" b="1" dirty="0" err="1">
                <a:ea typeface="ＭＳ Ｐゴシック" panose="020B0600070205080204" pitchFamily="34" charset="-128"/>
              </a:rPr>
              <a:t>region.The</a:t>
            </a:r>
            <a:r>
              <a:rPr lang="en-US" altLang="en-US" b="1" dirty="0">
                <a:ea typeface="ＭＳ Ｐゴシック" panose="020B0600070205080204" pitchFamily="34" charset="-128"/>
              </a:rPr>
              <a:t> moth flies at night and rests by day on tree trunks. In areas far from industrial activity, the trunks of trees are encrusted </a:t>
            </a:r>
            <a:r>
              <a:rPr lang="en-US" altLang="en-US" b="1" dirty="0" err="1">
                <a:ea typeface="ＭＳ Ｐゴシック" panose="020B0600070205080204" pitchFamily="34" charset="-128"/>
              </a:rPr>
              <a:t>with</a:t>
            </a:r>
            <a:r>
              <a:rPr lang="en-US" altLang="en-US" b="1" u="sng" dirty="0" err="1">
                <a:ea typeface="ＭＳ Ｐゴシック" panose="020B0600070205080204" pitchFamily="34" charset="-128"/>
              </a:rPr>
              <a:t>lichens</a:t>
            </a:r>
            <a:r>
              <a:rPr lang="en-US" altLang="en-US" b="1" u="sng" dirty="0">
                <a:ea typeface="ＭＳ Ｐゴシック" panose="020B0600070205080204" pitchFamily="34" charset="-128"/>
              </a:rPr>
              <a:t>. As the photos show, the light form (circled in red) is practically invisible against this </a:t>
            </a:r>
            <a:r>
              <a:rPr lang="en-US" altLang="en-US" b="1" u="sng" dirty="0" err="1">
                <a:ea typeface="ＭＳ Ｐゴシック" panose="020B0600070205080204" pitchFamily="34" charset="-128"/>
              </a:rPr>
              <a:t>background.In</a:t>
            </a:r>
            <a:r>
              <a:rPr lang="en-US" altLang="en-US" b="1" u="sng" dirty="0">
                <a:ea typeface="ＭＳ Ｐゴシック" panose="020B0600070205080204" pitchFamily="34" charset="-128"/>
              </a:rPr>
              <a:t> areas where air pollution is severe, the combination of toxic gases and soot has killed the lichens and blackened the trunks. Against such a background, the light form stands out </a:t>
            </a:r>
            <a:r>
              <a:rPr lang="en-US" altLang="en-US" b="1" u="sng" dirty="0" err="1">
                <a:ea typeface="ＭＳ Ｐゴシック" panose="020B0600070205080204" pitchFamily="34" charset="-128"/>
              </a:rPr>
              <a:t>sharply.The</a:t>
            </a:r>
            <a:r>
              <a:rPr lang="en-US" altLang="en-US" b="1" u="sng" dirty="0">
                <a:ea typeface="ＭＳ Ｐゴシック" panose="020B0600070205080204" pitchFamily="34" charset="-128"/>
              </a:rPr>
              <a:t> moth is preyed upon by birds that pluck it from its resting place by day. In polluted woods, the dark form has a much better chance of surviving undetected. When the English geneticist H. B. D. </a:t>
            </a:r>
            <a:r>
              <a:rPr lang="en-US" altLang="en-US" b="1" u="sng" dirty="0" err="1">
                <a:ea typeface="ＭＳ Ｐゴシック" panose="020B0600070205080204" pitchFamily="34" charset="-128"/>
              </a:rPr>
              <a:t>Kettlewell</a:t>
            </a:r>
            <a:r>
              <a:rPr lang="en-US" altLang="en-US" b="1" u="sng" dirty="0">
                <a:ea typeface="ＭＳ Ｐゴシック" panose="020B0600070205080204" pitchFamily="34" charset="-128"/>
              </a:rPr>
              <a:t> (who supplied the photos) released moths of both types in the woods, he observed that birds did, indeed, eat a much higher fraction of the light moths he released than of the </a:t>
            </a:r>
            <a:r>
              <a:rPr lang="en-US" altLang="en-US" b="1" u="sng" dirty="0" err="1">
                <a:ea typeface="ＭＳ Ｐゴシック" panose="020B0600070205080204" pitchFamily="34" charset="-128"/>
              </a:rPr>
              <a:t>dark.Since</a:t>
            </a:r>
            <a:r>
              <a:rPr lang="en-US" altLang="en-US" b="1" u="sng" dirty="0">
                <a:ea typeface="ＭＳ Ｐゴシック" panose="020B0600070205080204" pitchFamily="34" charset="-128"/>
              </a:rPr>
              <a:t> pollution abatement programs were put in place after World War II, the light form has been making a comeback in the Liverpool and Manchester areas.</a:t>
            </a:r>
            <a:endParaRPr lang="en-US" altLang="en-US" dirty="0">
              <a:ea typeface="ＭＳ Ｐゴシック" panose="020B0600070205080204" pitchFamily="34" charset="-128"/>
            </a:endParaRPr>
          </a:p>
        </p:txBody>
      </p:sp>
      <p:sp>
        <p:nvSpPr>
          <p:cNvPr id="50179" name="Slide Number Placeholder 3">
            <a:extLst>
              <a:ext uri="{FF2B5EF4-FFF2-40B4-BE49-F238E27FC236}">
                <a16:creationId xmlns:a16="http://schemas.microsoft.com/office/drawing/2014/main" id="{24BA48BF-6235-DB8E-9D44-62999F9B137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28A054FE-0D5B-0C4A-A8AD-C5E50C3BD2C6}" type="slidenum">
              <a:rPr lang="en-US" altLang="en-US"/>
              <a:pPr>
                <a:spcBef>
                  <a:spcPct val="0"/>
                </a:spcBef>
              </a:pPr>
              <a:t>22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D4DE8A-4D78-B5B4-D266-7D55F34F03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3E323F-7AAB-B340-A0B3-7FC11ABEB460}" type="datetime1">
              <a:rPr lang="en-US" altLang="en-US"/>
              <a:pPr>
                <a:defRPr/>
              </a:pPr>
              <a:t>2/9/23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52DA6A-72DF-87E5-4209-F241D7F423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514682-DDB9-7052-0CDA-0BD424B6C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79703C3-13CA-094E-AD85-BC8067D8437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570025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ACB15C-49DF-2DB4-F960-1F2CAB42D0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FCB31D1-2FFF-844D-84D7-DCF8848A44EE}" type="datetime1">
              <a:rPr lang="en-US" altLang="en-US"/>
              <a:pPr>
                <a:defRPr/>
              </a:pPr>
              <a:t>2/9/23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4FB0E6-76C6-9D62-6B55-67193015E9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5C0039-17FB-3B91-7AC5-D7C34CE2E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A53B8F4-7F4C-8445-9AE2-8CF1DFF2965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727372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3F3EA5-D7E3-52F4-50C1-B6C7251D85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18D2CF-E5C7-8A45-A942-0646AD13C200}" type="datetime1">
              <a:rPr lang="en-US" altLang="en-US"/>
              <a:pPr>
                <a:defRPr/>
              </a:pPr>
              <a:t>2/9/23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AC916A-09B1-0FDC-38EC-A85F40E8C8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5BC18D-FA23-4221-48E9-CFC80E2A2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361BE8B-43DF-7D46-8ECB-8EE8A47EFC7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304089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89DFAB-0F58-E858-C9AF-B41316AE54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6AC439D-3A50-D643-8701-F67865992F44}" type="datetime1">
              <a:rPr lang="en-US" altLang="en-US"/>
              <a:pPr>
                <a:defRPr/>
              </a:pPr>
              <a:t>2/9/23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45FF45-C9C2-AC2E-A350-921C30735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49E680-33CE-DA8D-15B3-2DB7E655D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2C8C6F-D2E7-0349-8FEA-76BD097F59B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368665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D96C80-4B60-B9D7-2266-A8C6ACD7AF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28823A0-5641-C34A-8258-9A0AEB37F298}" type="datetime1">
              <a:rPr lang="en-US" altLang="en-US"/>
              <a:pPr>
                <a:defRPr/>
              </a:pPr>
              <a:t>2/9/23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21ADBD-013A-D816-5DB5-9980AE30C4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F86FF2-0150-53AE-A838-B1189A3612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D159492-32D2-E144-950D-B38D97C2F33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768804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55659E42-9C8F-1DC4-B489-247C1FEEE3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B64F84A-ED9B-FB4F-81F4-01C42756EE87}" type="datetime1">
              <a:rPr lang="en-US" altLang="en-US"/>
              <a:pPr>
                <a:defRPr/>
              </a:pPr>
              <a:t>2/9/23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FE471FC-0CD2-F8D0-5A07-12BDC033DA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30295FFC-562A-4A2C-E7FB-DC1EBF6B6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40F4729-A4C0-6045-BA31-846DD874BF1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933206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BCB8D910-62D6-5757-E7C4-380D00B220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58A693C-2440-8044-A230-B09CD056CBB7}" type="datetime1">
              <a:rPr lang="en-US" altLang="en-US"/>
              <a:pPr>
                <a:defRPr/>
              </a:pPr>
              <a:t>2/9/23</a:t>
            </a:fld>
            <a:endParaRPr lang="en-US" alt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D32612D2-8D58-FDBE-46A2-85B2F06C90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D8A938A9-33BF-14D1-9279-5CB05C7E7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136F0E-E3A7-CE46-B980-C1D96ECF1A0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615520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660BEF77-8ECA-8D7B-1E80-A3DDE9EA21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E13B0FB-398C-D548-A01A-DA0E320D39C6}" type="datetime1">
              <a:rPr lang="en-US" altLang="en-US"/>
              <a:pPr>
                <a:defRPr/>
              </a:pPr>
              <a:t>2/9/23</a:t>
            </a:fld>
            <a:endParaRPr lang="en-US" alt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30BAEADB-01C0-15D2-337F-17CD5DD4DB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4EE87EE-7A52-C492-82E0-E494E77F73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250EAAC-337C-354E-B74E-F37F6C3361F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787560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4A73D950-EB9A-1048-CB02-0EBAEB9616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31F4142-18EA-0B4B-850A-29B65F963165}" type="datetime1">
              <a:rPr lang="en-US" altLang="en-US"/>
              <a:pPr>
                <a:defRPr/>
              </a:pPr>
              <a:t>2/9/23</a:t>
            </a:fld>
            <a:endParaRPr lang="en-US" alt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AE28D71E-99B3-9CEA-174D-77FBAB2CA9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1F4ABED2-B971-7F42-C60A-B5D05DFF3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1C485F3-A49B-F249-90F7-C893FA44519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874748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B5A41F78-2CD4-982D-B0FB-FD49EA1135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362C02E-1F85-0B41-88D2-71C565A8AEDF}" type="datetime1">
              <a:rPr lang="en-US" altLang="en-US"/>
              <a:pPr>
                <a:defRPr/>
              </a:pPr>
              <a:t>2/9/23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C4F46586-7E11-D0FA-7330-1D77EBC4E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642145D5-1DF1-BBD2-4CC5-682D7DCC00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0D6846C-5F8D-8F49-B501-337CEF3366F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935294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ACDD88AB-0038-C389-91DC-0A47807F79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5D52D41-640C-B241-8173-69AC3FEF10C4}" type="datetime1">
              <a:rPr lang="en-US" altLang="en-US"/>
              <a:pPr>
                <a:defRPr/>
              </a:pPr>
              <a:t>2/9/23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BA6C9F6D-3D72-5AF1-68A8-8BB7EFF37E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90CC0B71-6DB3-49E5-9DBD-9C04288CEC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BD9D9B3-DF95-4F40-A079-62E4E7E2226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44416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829C180B-EDFF-CD7E-C6AF-6D533AFB6E7E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47C57D91-A8D8-B956-38F8-99113351443B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C55CFA-7EFD-125A-D551-4D3EB61926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200" smtClean="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7E91394F-EB04-6C4E-8191-2A64CBC0BCE9}" type="datetime1">
              <a:rPr lang="en-US" altLang="en-US"/>
              <a:pPr>
                <a:defRPr/>
              </a:pPr>
              <a:t>2/9/23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73D80B-C558-CE2D-3662-0137A4C4AB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B6C33D-F677-31C7-A450-F472C2AD1C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12AB4E46-B802-3F43-B7BF-2BC9A3E9E6B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pitchFamily="-106" charset="-128"/>
          <a:cs typeface="ＭＳ Ｐゴシック" pitchFamily="-106" charset="-128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06" charset="0"/>
          <a:ea typeface="ＭＳ Ｐゴシック" pitchFamily="-106" charset="-128"/>
          <a:cs typeface="ＭＳ Ｐゴシック" pitchFamily="-106" charset="-128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06" charset="0"/>
          <a:ea typeface="ＭＳ Ｐゴシック" pitchFamily="-106" charset="-128"/>
          <a:cs typeface="ＭＳ Ｐゴシック" pitchFamily="-106" charset="-128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06" charset="0"/>
          <a:ea typeface="ＭＳ Ｐゴシック" pitchFamily="-106" charset="-128"/>
          <a:cs typeface="ＭＳ Ｐゴシック" pitchFamily="-106" charset="-128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06" charset="0"/>
          <a:ea typeface="ＭＳ Ｐゴシック" pitchFamily="-106" charset="-128"/>
          <a:cs typeface="ＭＳ Ｐゴシック" pitchFamily="-106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06" charset="0"/>
          <a:ea typeface="ＭＳ Ｐゴシック" pitchFamily="-106" charset="-128"/>
          <a:cs typeface="ＭＳ Ｐゴシック" pitchFamily="-106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06" charset="0"/>
          <a:ea typeface="ＭＳ Ｐゴシック" pitchFamily="-106" charset="-128"/>
          <a:cs typeface="ＭＳ Ｐゴシック" pitchFamily="-106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06" charset="0"/>
          <a:ea typeface="ＭＳ Ｐゴシック" pitchFamily="-106" charset="-128"/>
          <a:cs typeface="ＭＳ Ｐゴシック" pitchFamily="-106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06" charset="0"/>
          <a:ea typeface="ＭＳ Ｐゴシック" pitchFamily="-106" charset="-128"/>
          <a:cs typeface="ＭＳ Ｐゴシック" pitchFamily="-106" charset="-128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ＭＳ Ｐゴシック" pitchFamily="-106" charset="-128"/>
          <a:cs typeface="ＭＳ Ｐゴシック" pitchFamily="-106" charset="-128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ＭＳ Ｐゴシック" pitchFamily="-106" charset="-128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ＭＳ Ｐゴシック" pitchFamily="-106" charset="-128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ＭＳ Ｐゴシック" pitchFamily="-106" charset="-128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ＭＳ Ｐゴシック" pitchFamily="-106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hyperlink" Target="http://www.ncbi.nlm.nih.gov/pubmed/16899736?ordinalpos=8&amp;itool=EntrezSystem2.PEntrez.Pubmed.Pubmed_ResultsPanel.Pubmed_DefaultReportPanel.Pubmed_RVDocSum" TargetMode="Externa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extBox 3">
            <a:extLst>
              <a:ext uri="{FF2B5EF4-FFF2-40B4-BE49-F238E27FC236}">
                <a16:creationId xmlns:a16="http://schemas.microsoft.com/office/drawing/2014/main" id="{A8770828-C64A-BB75-CA1D-C81FF8D94F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4600" y="152400"/>
            <a:ext cx="322081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/>
              <a:t>Evolution of Populations</a:t>
            </a:r>
          </a:p>
        </p:txBody>
      </p:sp>
      <p:sp>
        <p:nvSpPr>
          <p:cNvPr id="15362" name="TextBox 4">
            <a:extLst>
              <a:ext uri="{FF2B5EF4-FFF2-40B4-BE49-F238E27FC236}">
                <a16:creationId xmlns:a16="http://schemas.microsoft.com/office/drawing/2014/main" id="{98C6E1DC-D36B-7590-3A35-BBDEF77E88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447800"/>
            <a:ext cx="4994275" cy="1938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514350" indent="-51435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971550" indent="-5143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AutoNum type="romanUcPeriod"/>
            </a:pPr>
            <a:r>
              <a:rPr lang="en-US" altLang="en-US" sz="2400"/>
              <a:t>Genetic variability in populations</a:t>
            </a:r>
          </a:p>
          <a:p>
            <a:pPr lvl="1" eaLnBrk="1" hangingPunct="1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en-US" sz="2400"/>
              <a:t>Calculating allele frequencies</a:t>
            </a:r>
          </a:p>
          <a:p>
            <a:pPr eaLnBrk="1" hangingPunct="1">
              <a:spcBef>
                <a:spcPct val="0"/>
              </a:spcBef>
              <a:buFont typeface="Calibri" panose="020F0502020204030204" pitchFamily="34" charset="0"/>
              <a:buAutoNum type="romanUcPeriod"/>
            </a:pPr>
            <a:r>
              <a:rPr lang="en-US" altLang="en-US" sz="2400"/>
              <a:t>The Hardy-Weinberg principle</a:t>
            </a:r>
          </a:p>
          <a:p>
            <a:pPr eaLnBrk="1" hangingPunct="1">
              <a:spcBef>
                <a:spcPct val="0"/>
              </a:spcBef>
              <a:buFont typeface="Calibri" panose="020F0502020204030204" pitchFamily="34" charset="0"/>
              <a:buAutoNum type="romanUcPeriod"/>
            </a:pPr>
            <a:r>
              <a:rPr lang="en-US" altLang="en-US" sz="2400"/>
              <a:t>Forces that alter allele frequencies</a:t>
            </a:r>
          </a:p>
          <a:p>
            <a:pPr eaLnBrk="1" hangingPunct="1">
              <a:spcBef>
                <a:spcPct val="0"/>
              </a:spcBef>
              <a:buFont typeface="Calibri" panose="020F0502020204030204" pitchFamily="34" charset="0"/>
              <a:buAutoNum type="romanUcPeriod"/>
            </a:pPr>
            <a:r>
              <a:rPr lang="en-US" altLang="en-US" sz="2400"/>
              <a:t>Details of natural selection</a:t>
            </a:r>
          </a:p>
        </p:txBody>
      </p:sp>
      <p:sp>
        <p:nvSpPr>
          <p:cNvPr id="15363" name="TextBox 5">
            <a:extLst>
              <a:ext uri="{FF2B5EF4-FFF2-40B4-BE49-F238E27FC236}">
                <a16:creationId xmlns:a16="http://schemas.microsoft.com/office/drawing/2014/main" id="{499BA6EA-6CF3-909E-0BCA-E5B6851FAF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4038600"/>
            <a:ext cx="3268663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Reading: Chapter 23: all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Suggested problems: 1-5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3">
            <a:extLst>
              <a:ext uri="{FF2B5EF4-FFF2-40B4-BE49-F238E27FC236}">
                <a16:creationId xmlns:a16="http://schemas.microsoft.com/office/drawing/2014/main" id="{9597D515-2972-BD5A-C430-686CB8EA04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3" t="1448" r="893" b="4178"/>
          <a:stretch>
            <a:fillRect/>
          </a:stretch>
        </p:blipFill>
        <p:spPr bwMode="auto">
          <a:xfrm>
            <a:off x="0" y="0"/>
            <a:ext cx="3886200" cy="328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1" name="Picture 4">
            <a:extLst>
              <a:ext uri="{FF2B5EF4-FFF2-40B4-BE49-F238E27FC236}">
                <a16:creationId xmlns:a16="http://schemas.microsoft.com/office/drawing/2014/main" id="{B8E5B72D-DFB9-1ACC-0EEF-BC091EAFBF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1" t="1305" r="760" b="4782"/>
          <a:stretch>
            <a:fillRect/>
          </a:stretch>
        </p:blipFill>
        <p:spPr bwMode="auto">
          <a:xfrm>
            <a:off x="3500438" y="2136775"/>
            <a:ext cx="5638800" cy="4721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0837" name="Text Box 5">
            <a:extLst>
              <a:ext uri="{FF2B5EF4-FFF2-40B4-BE49-F238E27FC236}">
                <a16:creationId xmlns:a16="http://schemas.microsoft.com/office/drawing/2014/main" id="{BB8BD6C1-B89A-9C83-5635-28E5FCB465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19600" y="427038"/>
            <a:ext cx="3962400" cy="1217612"/>
          </a:xfrm>
          <a:prstGeom prst="rect">
            <a:avLst/>
          </a:prstGeom>
          <a:noFill/>
          <a:ln w="57150" cmpd="thickThin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2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K Journaling" pitchFamily="2" charset="0"/>
              </a:rPr>
              <a:t>p = freq. of one allele</a:t>
            </a:r>
          </a:p>
          <a:p>
            <a:pPr>
              <a:spcBef>
                <a:spcPct val="50000"/>
              </a:spcBef>
              <a:defRPr/>
            </a:pPr>
            <a:r>
              <a:rPr lang="en-US" sz="2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K Journaling" pitchFamily="2" charset="0"/>
              </a:rPr>
              <a:t>q = freq. of one allele</a:t>
            </a:r>
          </a:p>
        </p:txBody>
      </p:sp>
      <p:sp>
        <p:nvSpPr>
          <p:cNvPr id="120838" name="Text Box 6">
            <a:extLst>
              <a:ext uri="{FF2B5EF4-FFF2-40B4-BE49-F238E27FC236}">
                <a16:creationId xmlns:a16="http://schemas.microsoft.com/office/drawing/2014/main" id="{D4C291DD-4D31-4266-5FEB-87D0B87E76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4114800"/>
            <a:ext cx="2819400" cy="1217613"/>
          </a:xfrm>
          <a:prstGeom prst="rect">
            <a:avLst/>
          </a:prstGeom>
          <a:noFill/>
          <a:ln w="57150" cmpd="thickThin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2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K Journaling" pitchFamily="2" charset="0"/>
              </a:rPr>
              <a:t>p = freq. of </a:t>
            </a:r>
            <a:r>
              <a:rPr lang="en-US" sz="2800" b="1" i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K Journaling" pitchFamily="2" charset="0"/>
              </a:rPr>
              <a:t>R</a:t>
            </a:r>
            <a:endParaRPr lang="en-US" sz="2800" b="1">
              <a:solidFill>
                <a:schemeClr val="tx2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K Journaling" pitchFamily="2" charset="0"/>
            </a:endParaRPr>
          </a:p>
          <a:p>
            <a:pPr>
              <a:spcBef>
                <a:spcPct val="50000"/>
              </a:spcBef>
              <a:defRPr/>
            </a:pPr>
            <a:r>
              <a:rPr lang="en-US" sz="2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K Journaling" pitchFamily="2" charset="0"/>
              </a:rPr>
              <a:t>q = freq. of </a:t>
            </a:r>
            <a:r>
              <a:rPr lang="en-US" sz="2800" b="1" i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K Journaling" pitchFamily="2" charset="0"/>
              </a:rPr>
              <a:t>r</a:t>
            </a:r>
            <a:endParaRPr lang="en-US" sz="2800" b="1">
              <a:solidFill>
                <a:schemeClr val="tx2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K Journaling" pitchFamily="2" charset="0"/>
            </a:endParaRPr>
          </a:p>
        </p:txBody>
      </p:sp>
      <p:sp>
        <p:nvSpPr>
          <p:cNvPr id="120839" name="Line 7">
            <a:extLst>
              <a:ext uri="{FF2B5EF4-FFF2-40B4-BE49-F238E27FC236}">
                <a16:creationId xmlns:a16="http://schemas.microsoft.com/office/drawing/2014/main" id="{242160C3-B385-ACC1-2828-F73FED680CE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971800" y="2971800"/>
            <a:ext cx="3124200" cy="137160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0840" name="Line 8">
            <a:extLst>
              <a:ext uri="{FF2B5EF4-FFF2-40B4-BE49-F238E27FC236}">
                <a16:creationId xmlns:a16="http://schemas.microsoft.com/office/drawing/2014/main" id="{B6959C19-B69F-8049-83F1-3D97187E15F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895600" y="3581400"/>
            <a:ext cx="2514600" cy="129540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0841" name="Oval 9">
            <a:extLst>
              <a:ext uri="{FF2B5EF4-FFF2-40B4-BE49-F238E27FC236}">
                <a16:creationId xmlns:a16="http://schemas.microsoft.com/office/drawing/2014/main" id="{9A5F6896-7585-BEEF-6F6A-2AA26EAE7A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2200" y="6096000"/>
            <a:ext cx="1828800" cy="533400"/>
          </a:xfrm>
          <a:prstGeom prst="ellips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200">
                <a:solidFill>
                  <a:schemeClr val="tx1"/>
                </a:solidFill>
                <a:latin typeface="Times" pitchFamily="2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Times" pitchFamily="2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Times" pitchFamily="2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Times" pitchFamily="2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Times" pitchFamily="2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endParaRPr lang="en-US" altLang="en-US"/>
          </a:p>
        </p:txBody>
      </p:sp>
      <p:sp>
        <p:nvSpPr>
          <p:cNvPr id="120842" name="Oval 10">
            <a:extLst>
              <a:ext uri="{FF2B5EF4-FFF2-40B4-BE49-F238E27FC236}">
                <a16:creationId xmlns:a16="http://schemas.microsoft.com/office/drawing/2014/main" id="{9C947E0B-C8A9-4639-5ABD-C7A3195857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8800" y="2667000"/>
            <a:ext cx="1752600" cy="457200"/>
          </a:xfrm>
          <a:prstGeom prst="ellips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200">
                <a:solidFill>
                  <a:schemeClr val="tx1"/>
                </a:solidFill>
                <a:latin typeface="Times" pitchFamily="2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Times" pitchFamily="2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Times" pitchFamily="2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Times" pitchFamily="2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Times" pitchFamily="2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endParaRPr lang="en-US" altLang="en-US"/>
          </a:p>
        </p:txBody>
      </p:sp>
      <p:sp>
        <p:nvSpPr>
          <p:cNvPr id="120844" name="Text Box 12">
            <a:extLst>
              <a:ext uri="{FF2B5EF4-FFF2-40B4-BE49-F238E27FC236}">
                <a16:creationId xmlns:a16="http://schemas.microsoft.com/office/drawing/2014/main" id="{BDCD11D7-4B81-DEC3-F0DD-E2BFF49B8E04}"/>
              </a:ext>
            </a:extLst>
          </p:cNvPr>
          <p:cNvSpPr txBox="1">
            <a:spLocks noChangeArrowheads="1"/>
          </p:cNvSpPr>
          <p:nvPr/>
        </p:nvSpPr>
        <p:spPr bwMode="auto">
          <a:xfrm rot="2363768">
            <a:off x="3279775" y="3795713"/>
            <a:ext cx="2411413" cy="762000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4400" b="1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K Journaling" pitchFamily="2" charset="0"/>
              </a:rPr>
              <a:t>equilibrium</a:t>
            </a:r>
            <a:endParaRPr lang="en-US" sz="4400">
              <a:latin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0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0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0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0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0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0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208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0841" grpId="0" animBg="1"/>
      <p:bldP spid="120842" grpId="0" animBg="1"/>
      <p:bldP spid="120844" grpId="0" autoUpdateAnimBg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Text Box 3">
            <a:extLst>
              <a:ext uri="{FF2B5EF4-FFF2-40B4-BE49-F238E27FC236}">
                <a16:creationId xmlns:a16="http://schemas.microsoft.com/office/drawing/2014/main" id="{1C12705E-06DE-80C5-9CA7-F6AC8C6E92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-46038"/>
            <a:ext cx="787717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/>
              <a:t>The </a:t>
            </a:r>
            <a:r>
              <a:rPr lang="en-US" altLang="en-US" sz="2800" i="1"/>
              <a:t>CCR5</a:t>
            </a:r>
            <a:r>
              <a:rPr lang="en-US" altLang="en-US" sz="2800"/>
              <a:t> gene as a case study in population genetics</a:t>
            </a:r>
          </a:p>
        </p:txBody>
      </p:sp>
      <p:sp>
        <p:nvSpPr>
          <p:cNvPr id="29698" name="Text Box 9">
            <a:extLst>
              <a:ext uri="{FF2B5EF4-FFF2-40B4-BE49-F238E27FC236}">
                <a16:creationId xmlns:a16="http://schemas.microsoft.com/office/drawing/2014/main" id="{5CD48845-BD92-8216-6005-16076CE832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09600"/>
            <a:ext cx="8550275" cy="181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Char char="•"/>
            </a:pPr>
            <a:r>
              <a:rPr lang="en-US" altLang="en-US" sz="2800"/>
              <a:t> CCR5 is a chemokine receptor located on the surface of some white blood cells</a:t>
            </a:r>
          </a:p>
          <a:p>
            <a:pPr eaLnBrk="1" hangingPunct="1">
              <a:spcBef>
                <a:spcPct val="0"/>
              </a:spcBef>
              <a:buFontTx/>
              <a:buChar char="•"/>
            </a:pPr>
            <a:r>
              <a:rPr lang="en-US" altLang="en-US" sz="2800"/>
              <a:t> HIV can use the CCR5 receptor on CD4+ cells during infection</a:t>
            </a:r>
          </a:p>
        </p:txBody>
      </p:sp>
      <p:sp>
        <p:nvSpPr>
          <p:cNvPr id="29699" name="Text Box 17">
            <a:extLst>
              <a:ext uri="{FF2B5EF4-FFF2-40B4-BE49-F238E27FC236}">
                <a16:creationId xmlns:a16="http://schemas.microsoft.com/office/drawing/2014/main" id="{414C43EA-4CD9-388A-FA22-8123C2AAAD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03725" y="4403725"/>
            <a:ext cx="9112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T-cell</a:t>
            </a:r>
          </a:p>
        </p:txBody>
      </p:sp>
      <p:pic>
        <p:nvPicPr>
          <p:cNvPr id="29700" name="Picture 18">
            <a:extLst>
              <a:ext uri="{FF2B5EF4-FFF2-40B4-BE49-F238E27FC236}">
                <a16:creationId xmlns:a16="http://schemas.microsoft.com/office/drawing/2014/main" id="{2DEE82E7-ABCC-7BA0-13A2-1CB5E2EE9C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2438400"/>
            <a:ext cx="4092575" cy="3765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701" name="Rectangle 19">
            <a:extLst>
              <a:ext uri="{FF2B5EF4-FFF2-40B4-BE49-F238E27FC236}">
                <a16:creationId xmlns:a16="http://schemas.microsoft.com/office/drawing/2014/main" id="{F764CC9B-67DC-4660-B0DD-2E9BCD1B4B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3000" y="5715000"/>
            <a:ext cx="1524000" cy="457200"/>
          </a:xfrm>
          <a:prstGeom prst="rect">
            <a:avLst/>
          </a:prstGeom>
          <a:solidFill>
            <a:srgbClr val="FFFF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29702" name="Text Box 20">
            <a:extLst>
              <a:ext uri="{FF2B5EF4-FFF2-40B4-BE49-F238E27FC236}">
                <a16:creationId xmlns:a16="http://schemas.microsoft.com/office/drawing/2014/main" id="{29181F5B-7CD8-5879-4F8B-1C5093D05F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76800" y="5791200"/>
            <a:ext cx="11430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2000">
                <a:solidFill>
                  <a:srgbClr val="000000"/>
                </a:solidFill>
                <a:latin typeface="Times New Roman" panose="02020603050405020304" pitchFamily="18" charset="0"/>
              </a:rPr>
              <a:t>CCR5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5" name="Picture 2">
            <a:extLst>
              <a:ext uri="{FF2B5EF4-FFF2-40B4-BE49-F238E27FC236}">
                <a16:creationId xmlns:a16="http://schemas.microsoft.com/office/drawing/2014/main" id="{6804F492-03A9-A98A-9AB4-C4BF701707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143000"/>
            <a:ext cx="7620000" cy="5332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46" name="Line 3">
            <a:extLst>
              <a:ext uri="{FF2B5EF4-FFF2-40B4-BE49-F238E27FC236}">
                <a16:creationId xmlns:a16="http://schemas.microsoft.com/office/drawing/2014/main" id="{2A5F21DE-D1D2-E28A-4CB7-B538B6E37DF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239000" y="2057400"/>
            <a:ext cx="304800" cy="381000"/>
          </a:xfrm>
          <a:prstGeom prst="line">
            <a:avLst/>
          </a:prstGeom>
          <a:noFill/>
          <a:ln w="38100">
            <a:solidFill>
              <a:srgbClr val="FF1938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1684" name="Text Box 4">
            <a:extLst>
              <a:ext uri="{FF2B5EF4-FFF2-40B4-BE49-F238E27FC236}">
                <a16:creationId xmlns:a16="http://schemas.microsoft.com/office/drawing/2014/main" id="{D40F9D87-6EAE-C11D-2351-C713AB3652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0"/>
            <a:ext cx="914400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800"/>
              <a:t>40% of AIDS “non-progressors” are heterozygous for a deletion in CCR5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6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684" grpId="0" build="p" autoUpdateAnimBg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>
            <a:extLst>
              <a:ext uri="{FF2B5EF4-FFF2-40B4-BE49-F238E27FC236}">
                <a16:creationId xmlns:a16="http://schemas.microsoft.com/office/drawing/2014/main" id="{0CF1AE28-59E1-9CE2-D867-3BD64B9F53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5334000"/>
            <a:ext cx="5070475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Allele frequency of A= 1780/2000=0.89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Allele frequency of a= 220/ 2000=0.11</a:t>
            </a:r>
          </a:p>
        </p:txBody>
      </p:sp>
      <p:pic>
        <p:nvPicPr>
          <p:cNvPr id="33794" name="Picture 3">
            <a:extLst>
              <a:ext uri="{FF2B5EF4-FFF2-40B4-BE49-F238E27FC236}">
                <a16:creationId xmlns:a16="http://schemas.microsoft.com/office/drawing/2014/main" id="{DDBD2BCB-9862-7F4B-83B8-D16A356E4B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-12000" contras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3638" y="762000"/>
            <a:ext cx="5567362" cy="320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6">
            <a:extLst>
              <a:ext uri="{FF2B5EF4-FFF2-40B4-BE49-F238E27FC236}">
                <a16:creationId xmlns:a16="http://schemas.microsoft.com/office/drawing/2014/main" id="{0636939B-64B5-A0FB-25A6-3A33F54ACF33}"/>
              </a:ext>
            </a:extLst>
          </p:cNvPr>
          <p:cNvGrpSpPr>
            <a:grpSpLocks/>
          </p:cNvGrpSpPr>
          <p:nvPr/>
        </p:nvGrpSpPr>
        <p:grpSpPr bwMode="auto">
          <a:xfrm>
            <a:off x="7010400" y="5410200"/>
            <a:ext cx="1309688" cy="609600"/>
            <a:chOff x="4474" y="2698"/>
            <a:chExt cx="825" cy="384"/>
          </a:xfrm>
        </p:grpSpPr>
        <p:sp>
          <p:nvSpPr>
            <p:cNvPr id="33801" name="AutoShape 4">
              <a:extLst>
                <a:ext uri="{FF2B5EF4-FFF2-40B4-BE49-F238E27FC236}">
                  <a16:creationId xmlns:a16="http://schemas.microsoft.com/office/drawing/2014/main" id="{F267A523-57DA-2D8B-87B3-BA01C2DD4650}"/>
                </a:ext>
              </a:extLst>
            </p:cNvPr>
            <p:cNvSpPr>
              <a:spLocks/>
            </p:cNvSpPr>
            <p:nvPr/>
          </p:nvSpPr>
          <p:spPr bwMode="auto">
            <a:xfrm>
              <a:off x="4474" y="2698"/>
              <a:ext cx="96" cy="384"/>
            </a:xfrm>
            <a:prstGeom prst="rightBrace">
              <a:avLst>
                <a:gd name="adj1" fmla="val 33333"/>
                <a:gd name="adj2" fmla="val 50000"/>
              </a:avLst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33802" name="Text Box 5">
              <a:extLst>
                <a:ext uri="{FF2B5EF4-FFF2-40B4-BE49-F238E27FC236}">
                  <a16:creationId xmlns:a16="http://schemas.microsoft.com/office/drawing/2014/main" id="{39CE0D97-9653-99B2-7DD6-AB7CEB40A69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08" y="2736"/>
              <a:ext cx="691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/>
                <a:t>Total=1</a:t>
              </a:r>
            </a:p>
          </p:txBody>
        </p:sp>
      </p:grpSp>
      <p:sp>
        <p:nvSpPr>
          <p:cNvPr id="33796" name="Text Box 8">
            <a:extLst>
              <a:ext uri="{FF2B5EF4-FFF2-40B4-BE49-F238E27FC236}">
                <a16:creationId xmlns:a16="http://schemas.microsoft.com/office/drawing/2014/main" id="{BB8DD4C7-2400-7673-EE25-2731F18A6C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23125" y="3163888"/>
            <a:ext cx="1539875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1"/>
              <a:t>Total number of alleles</a:t>
            </a:r>
          </a:p>
        </p:txBody>
      </p:sp>
      <p:sp>
        <p:nvSpPr>
          <p:cNvPr id="33797" name="Line 9">
            <a:extLst>
              <a:ext uri="{FF2B5EF4-FFF2-40B4-BE49-F238E27FC236}">
                <a16:creationId xmlns:a16="http://schemas.microsoft.com/office/drawing/2014/main" id="{DB3AA79C-A812-E2D2-F253-98EB728ED2F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248400" y="3505200"/>
            <a:ext cx="974725" cy="304800"/>
          </a:xfrm>
          <a:prstGeom prst="line">
            <a:avLst/>
          </a:prstGeom>
          <a:noFill/>
          <a:ln w="28575">
            <a:solidFill>
              <a:srgbClr val="FF1938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798" name="Text Box 11">
            <a:extLst>
              <a:ext uri="{FF2B5EF4-FFF2-40B4-BE49-F238E27FC236}">
                <a16:creationId xmlns:a16="http://schemas.microsoft.com/office/drawing/2014/main" id="{568264F9-68E6-79FE-6339-D6D45A54B8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4191000"/>
            <a:ext cx="723265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Frequency of an allele:       </a:t>
            </a:r>
            <a:r>
              <a:rPr lang="en-US" altLang="en-US" sz="2400" u="sng"/>
              <a:t>#  of copies of an allele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                                      # of copies of all alleles at the locus</a:t>
            </a:r>
          </a:p>
        </p:txBody>
      </p:sp>
      <p:sp>
        <p:nvSpPr>
          <p:cNvPr id="33799" name="Text Box 4">
            <a:extLst>
              <a:ext uri="{FF2B5EF4-FFF2-40B4-BE49-F238E27FC236}">
                <a16:creationId xmlns:a16="http://schemas.microsoft.com/office/drawing/2014/main" id="{1CFF957E-FE12-A656-9C58-E3F51CF72D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0"/>
            <a:ext cx="86455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/>
              <a:t>CCR5 study results for a population of 1000 French people</a:t>
            </a:r>
          </a:p>
        </p:txBody>
      </p:sp>
      <p:sp>
        <p:nvSpPr>
          <p:cNvPr id="33800" name="Text Box 5">
            <a:extLst>
              <a:ext uri="{FF2B5EF4-FFF2-40B4-BE49-F238E27FC236}">
                <a16:creationId xmlns:a16="http://schemas.microsoft.com/office/drawing/2014/main" id="{9C48595B-C9E0-8C5C-426E-0BDB3FD9CA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7000" y="762000"/>
            <a:ext cx="2428875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/>
              <a:t>normal CCR5 allele=A 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>
                <a:sym typeface="Symbol" pitchFamily="2" charset="2"/>
              </a:rPr>
              <a:t></a:t>
            </a:r>
            <a:r>
              <a:rPr lang="en-US" altLang="en-US" sz="2000"/>
              <a:t>32 allele= a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TextBox 1">
            <a:extLst>
              <a:ext uri="{FF2B5EF4-FFF2-40B4-BE49-F238E27FC236}">
                <a16:creationId xmlns:a16="http://schemas.microsoft.com/office/drawing/2014/main" id="{431CAED9-7E7B-9DB6-5C3A-DFCC8C1AE4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" y="41275"/>
            <a:ext cx="8763000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The Hardy-Weinberg equation can also be used to determine the percentage of carriers of recessive disease alleles in a population</a:t>
            </a:r>
          </a:p>
        </p:txBody>
      </p:sp>
      <p:sp>
        <p:nvSpPr>
          <p:cNvPr id="35842" name="Text Box 4">
            <a:extLst>
              <a:ext uri="{FF2B5EF4-FFF2-40B4-BE49-F238E27FC236}">
                <a16:creationId xmlns:a16="http://schemas.microsoft.com/office/drawing/2014/main" id="{B063B908-7B96-F07D-2064-8338DFDF7D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8925" y="1219200"/>
            <a:ext cx="8245475" cy="157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Ex: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Torsion dystonia is a movement disorder that affects 1 in 1000 Jewish people of Eastern European descent. What is the carrier frequency in this population?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TextBox 1">
            <a:extLst>
              <a:ext uri="{FF2B5EF4-FFF2-40B4-BE49-F238E27FC236}">
                <a16:creationId xmlns:a16="http://schemas.microsoft.com/office/drawing/2014/main" id="{3758A1D8-823F-8567-8266-9C969E5EB5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381000"/>
            <a:ext cx="47069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1">
                <a:latin typeface="Arial" panose="020B0604020202020204" pitchFamily="34" charset="0"/>
              </a:rPr>
              <a:t>Testing Whether a Population is Evolving</a:t>
            </a:r>
          </a:p>
        </p:txBody>
      </p:sp>
      <p:sp>
        <p:nvSpPr>
          <p:cNvPr id="36866" name="TextBox 2">
            <a:extLst>
              <a:ext uri="{FF2B5EF4-FFF2-40B4-BE49-F238E27FC236}">
                <a16:creationId xmlns:a16="http://schemas.microsoft.com/office/drawing/2014/main" id="{FB82BF5A-BED7-CFCB-77BD-0BCD5468C5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1524000"/>
            <a:ext cx="7908925" cy="3694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For a locus with 2 alleles (A and a), in a population at risk from an infectious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neurodegenerative disease: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16 people had gentotype AA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92 had genotype Aa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12 had genotype aa.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Does this population appear to be evolving?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1</a:t>
            </a:r>
            <a:r>
              <a:rPr lang="en-US" altLang="en-US" sz="1800" baseline="30000">
                <a:latin typeface="Arial" panose="020B0604020202020204" pitchFamily="34" charset="0"/>
              </a:rPr>
              <a:t>st</a:t>
            </a:r>
            <a:r>
              <a:rPr lang="en-US" altLang="en-US" sz="1800">
                <a:latin typeface="Arial" panose="020B0604020202020204" pitchFamily="34" charset="0"/>
              </a:rPr>
              <a:t> determine allele frequencies.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2</a:t>
            </a:r>
            <a:r>
              <a:rPr lang="en-US" altLang="en-US" sz="1800" baseline="30000">
                <a:latin typeface="Arial" panose="020B0604020202020204" pitchFamily="34" charset="0"/>
              </a:rPr>
              <a:t>nd</a:t>
            </a:r>
            <a:r>
              <a:rPr lang="en-US" altLang="en-US" sz="1800">
                <a:latin typeface="Arial" panose="020B0604020202020204" pitchFamily="34" charset="0"/>
              </a:rPr>
              <a:t> determine what expected frequencies would be for population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that is not evolving.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3</a:t>
            </a:r>
            <a:r>
              <a:rPr lang="en-US" altLang="en-US" sz="1800" baseline="30000">
                <a:latin typeface="Arial" panose="020B0604020202020204" pitchFamily="34" charset="0"/>
              </a:rPr>
              <a:t>rd</a:t>
            </a:r>
            <a:r>
              <a:rPr lang="en-US" altLang="en-US" sz="1800">
                <a:latin typeface="Arial" panose="020B0604020202020204" pitchFamily="34" charset="0"/>
              </a:rPr>
              <a:t> determine whether actual frequencies match HW frequencies.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TextBox 1">
            <a:extLst>
              <a:ext uri="{FF2B5EF4-FFF2-40B4-BE49-F238E27FC236}">
                <a16:creationId xmlns:a16="http://schemas.microsoft.com/office/drawing/2014/main" id="{A40FC131-E07B-D9D7-5BF3-054B71A757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8800" y="41275"/>
            <a:ext cx="5564188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Conditions for Hardy-Weinberg equilibrium</a:t>
            </a:r>
            <a:br>
              <a:rPr lang="en-US" altLang="en-US" sz="2400"/>
            </a:br>
            <a:r>
              <a:rPr lang="en-US" altLang="en-US" sz="2400"/>
              <a:t>(the absence of disturbing forces) </a:t>
            </a:r>
          </a:p>
        </p:txBody>
      </p:sp>
      <p:sp>
        <p:nvSpPr>
          <p:cNvPr id="37890" name="TextBox 2">
            <a:extLst>
              <a:ext uri="{FF2B5EF4-FFF2-40B4-BE49-F238E27FC236}">
                <a16:creationId xmlns:a16="http://schemas.microsoft.com/office/drawing/2014/main" id="{B1AF2F7A-A97B-ED08-C338-933CEEA6BE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873125"/>
            <a:ext cx="7836761" cy="3416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457200" indent="-4572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 sz="2400" dirty="0"/>
              <a:t>No mutation – alters gene pool</a:t>
            </a:r>
          </a:p>
          <a:p>
            <a:pPr eaLnBrk="1" hangingPunct="1">
              <a:spcBef>
                <a:spcPct val="0"/>
              </a:spcBef>
            </a:pPr>
            <a:endParaRPr lang="en-US" altLang="en-US" sz="2400" dirty="0"/>
          </a:p>
          <a:p>
            <a:pPr eaLnBrk="1" hangingPunct="1">
              <a:spcBef>
                <a:spcPct val="0"/>
              </a:spcBef>
            </a:pPr>
            <a:r>
              <a:rPr lang="en-US" altLang="en-US" sz="2400" dirty="0"/>
              <a:t>Random mating – no inbreeding</a:t>
            </a:r>
          </a:p>
          <a:p>
            <a:pPr eaLnBrk="1" hangingPunct="1">
              <a:spcBef>
                <a:spcPct val="0"/>
              </a:spcBef>
            </a:pPr>
            <a:endParaRPr lang="en-US" altLang="en-US" sz="2400" dirty="0"/>
          </a:p>
          <a:p>
            <a:pPr eaLnBrk="1" hangingPunct="1">
              <a:spcBef>
                <a:spcPct val="0"/>
              </a:spcBef>
            </a:pPr>
            <a:r>
              <a:rPr lang="en-US" altLang="en-US" sz="2400" dirty="0"/>
              <a:t>No natural selection – every individual can reproduce</a:t>
            </a:r>
          </a:p>
          <a:p>
            <a:pPr eaLnBrk="1" hangingPunct="1">
              <a:spcBef>
                <a:spcPct val="0"/>
              </a:spcBef>
            </a:pPr>
            <a:endParaRPr lang="en-US" altLang="en-US" sz="2400" dirty="0"/>
          </a:p>
          <a:p>
            <a:pPr eaLnBrk="1" hangingPunct="1">
              <a:spcBef>
                <a:spcPct val="0"/>
              </a:spcBef>
            </a:pPr>
            <a:r>
              <a:rPr lang="en-US" altLang="en-US" sz="2400" dirty="0"/>
              <a:t>Extremely large population size – rules out sampling error</a:t>
            </a:r>
          </a:p>
          <a:p>
            <a:pPr eaLnBrk="1" hangingPunct="1">
              <a:spcBef>
                <a:spcPct val="0"/>
              </a:spcBef>
            </a:pPr>
            <a:endParaRPr lang="en-US" altLang="en-US" sz="2400" dirty="0"/>
          </a:p>
          <a:p>
            <a:pPr eaLnBrk="1" hangingPunct="1">
              <a:spcBef>
                <a:spcPct val="0"/>
              </a:spcBef>
            </a:pPr>
            <a:r>
              <a:rPr lang="en-US" altLang="en-US" sz="2400" dirty="0"/>
              <a:t>No gene flow – no genes moving in and out of population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18838D4-5FF8-874C-1034-243AB3247652}"/>
              </a:ext>
            </a:extLst>
          </p:cNvPr>
          <p:cNvSpPr txBox="1"/>
          <p:nvPr/>
        </p:nvSpPr>
        <p:spPr>
          <a:xfrm>
            <a:off x="76200" y="4936629"/>
            <a:ext cx="8725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When at least one of these is NOT met, changes in allele frequency can occur.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753A6D-8456-E366-F40C-DBD6CDD41120}"/>
              </a:ext>
            </a:extLst>
          </p:cNvPr>
          <p:cNvSpPr txBox="1"/>
          <p:nvPr/>
        </p:nvSpPr>
        <p:spPr>
          <a:xfrm>
            <a:off x="2045127" y="5691535"/>
            <a:ext cx="51315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MICROEVOLUTION OCCURS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2">
            <a:extLst>
              <a:ext uri="{FF2B5EF4-FFF2-40B4-BE49-F238E27FC236}">
                <a16:creationId xmlns:a16="http://schemas.microsoft.com/office/drawing/2014/main" id="{0A57AE33-2E2A-B458-8ACD-23DD661DA5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0" y="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l">
              <a:defRPr/>
            </a:pPr>
            <a:r>
              <a:rPr kumimoji="1" lang="en-US" sz="3200" b="1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</a:rPr>
              <a:t>Causes of Microevolution</a:t>
            </a:r>
          </a:p>
        </p:txBody>
      </p:sp>
      <p:sp>
        <p:nvSpPr>
          <p:cNvPr id="14339" name="Rectangle 3">
            <a:extLst>
              <a:ext uri="{FF2B5EF4-FFF2-40B4-BE49-F238E27FC236}">
                <a16:creationId xmlns:a16="http://schemas.microsoft.com/office/drawing/2014/main" id="{2849E130-CD5D-0CDE-4CE2-66A03CA2B5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0600" y="914400"/>
            <a:ext cx="7696200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1200">
                <a:solidFill>
                  <a:schemeClr val="tx1"/>
                </a:solidFill>
                <a:latin typeface="Times" pitchFamily="2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Times" pitchFamily="2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Times" pitchFamily="2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Times" pitchFamily="2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Times" pitchFamily="2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algn="l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None/>
            </a:pPr>
            <a:r>
              <a:rPr kumimoji="1" lang="en-US" altLang="en-US" sz="2400" b="1" dirty="0">
                <a:solidFill>
                  <a:schemeClr val="tx2"/>
                </a:solidFill>
                <a:latin typeface="+mn-lt"/>
              </a:rPr>
              <a:t>1) Genetic Drift</a:t>
            </a:r>
            <a:r>
              <a:rPr kumimoji="1" lang="en-US" altLang="en-US" sz="2400" dirty="0">
                <a:solidFill>
                  <a:schemeClr val="tx2"/>
                </a:solidFill>
                <a:latin typeface="+mn-lt"/>
              </a:rPr>
              <a:t>	</a:t>
            </a:r>
          </a:p>
          <a:p>
            <a:pPr algn="l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None/>
            </a:pPr>
            <a:r>
              <a:rPr kumimoji="1" lang="en-US" altLang="en-US" sz="2400" dirty="0">
                <a:solidFill>
                  <a:schemeClr val="tx2"/>
                </a:solidFill>
                <a:latin typeface="+mn-lt"/>
              </a:rPr>
              <a:t>	-small population</a:t>
            </a:r>
          </a:p>
          <a:p>
            <a:pPr algn="l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None/>
            </a:pPr>
            <a:r>
              <a:rPr kumimoji="1" lang="en-US" altLang="en-US" sz="2400" dirty="0">
                <a:solidFill>
                  <a:schemeClr val="tx2"/>
                </a:solidFill>
                <a:latin typeface="+mn-lt"/>
              </a:rPr>
              <a:t>	-bottleneck effect</a:t>
            </a:r>
          </a:p>
          <a:p>
            <a:pPr algn="l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None/>
            </a:pPr>
            <a:r>
              <a:rPr kumimoji="1" lang="en-US" altLang="en-US" sz="2400" b="1" dirty="0">
                <a:solidFill>
                  <a:schemeClr val="tx2"/>
                </a:solidFill>
                <a:latin typeface="+mn-lt"/>
              </a:rPr>
              <a:t>2) Gene Flow</a:t>
            </a:r>
            <a:endParaRPr kumimoji="1" lang="en-US" altLang="en-US" sz="2400" dirty="0">
              <a:solidFill>
                <a:schemeClr val="tx2"/>
              </a:solidFill>
              <a:latin typeface="+mn-lt"/>
            </a:endParaRPr>
          </a:p>
          <a:p>
            <a:pPr algn="l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None/>
            </a:pPr>
            <a:r>
              <a:rPr kumimoji="1" lang="en-US" altLang="en-US" sz="2400" dirty="0">
                <a:solidFill>
                  <a:schemeClr val="tx2"/>
                </a:solidFill>
                <a:latin typeface="+mn-lt"/>
              </a:rPr>
              <a:t>	-migrating individuals</a:t>
            </a:r>
          </a:p>
          <a:p>
            <a:pPr algn="l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None/>
            </a:pPr>
            <a:r>
              <a:rPr kumimoji="1" lang="en-US" altLang="en-US" sz="2400" b="1" dirty="0">
                <a:solidFill>
                  <a:schemeClr val="tx2"/>
                </a:solidFill>
                <a:latin typeface="+mn-lt"/>
              </a:rPr>
              <a:t>3) Genetic Mutations</a:t>
            </a:r>
            <a:endParaRPr kumimoji="1" lang="en-US" altLang="en-US" sz="2400" dirty="0">
              <a:solidFill>
                <a:schemeClr val="tx2"/>
              </a:solidFill>
              <a:latin typeface="+mn-lt"/>
            </a:endParaRPr>
          </a:p>
          <a:p>
            <a:pPr algn="l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None/>
            </a:pPr>
            <a:r>
              <a:rPr kumimoji="1" lang="en-US" altLang="en-US" sz="2400" dirty="0">
                <a:solidFill>
                  <a:schemeClr val="tx2"/>
                </a:solidFill>
                <a:latin typeface="+mn-lt"/>
              </a:rPr>
              <a:t>	-only way to get new</a:t>
            </a:r>
          </a:p>
          <a:p>
            <a:pPr algn="l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None/>
            </a:pPr>
            <a:r>
              <a:rPr kumimoji="1" lang="en-US" altLang="en-US" sz="2400" dirty="0">
                <a:solidFill>
                  <a:schemeClr val="tx2"/>
                </a:solidFill>
                <a:latin typeface="+mn-lt"/>
              </a:rPr>
              <a:t>	 alleles</a:t>
            </a:r>
          </a:p>
          <a:p>
            <a:pPr algn="l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None/>
            </a:pPr>
            <a:r>
              <a:rPr kumimoji="1" lang="en-US" altLang="en-US" sz="2400" b="1" dirty="0">
                <a:solidFill>
                  <a:schemeClr val="tx2"/>
                </a:solidFill>
                <a:latin typeface="+mn-lt"/>
              </a:rPr>
              <a:t>4) Selective Mating</a:t>
            </a:r>
          </a:p>
          <a:p>
            <a:pPr algn="l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None/>
            </a:pPr>
            <a:r>
              <a:rPr kumimoji="1" lang="en-US" altLang="en-US" sz="2400" dirty="0">
                <a:solidFill>
                  <a:schemeClr val="tx2"/>
                </a:solidFill>
                <a:latin typeface="+mn-lt"/>
              </a:rPr>
              <a:t>	-may lead to sexual dimorphism</a:t>
            </a:r>
          </a:p>
          <a:p>
            <a:pPr algn="l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None/>
            </a:pPr>
            <a:r>
              <a:rPr kumimoji="1" lang="en-US" altLang="en-US" sz="2400" b="1" dirty="0">
                <a:solidFill>
                  <a:schemeClr val="tx2"/>
                </a:solidFill>
                <a:latin typeface="+mn-lt"/>
              </a:rPr>
              <a:t>5) Natural Selection</a:t>
            </a:r>
            <a:endParaRPr kumimoji="1" lang="en-US" altLang="en-US" sz="2400" dirty="0">
              <a:solidFill>
                <a:schemeClr val="tx2"/>
              </a:solidFill>
              <a:latin typeface="+mn-lt"/>
            </a:endParaRPr>
          </a:p>
          <a:p>
            <a:pPr algn="l">
              <a:spcBef>
                <a:spcPct val="20000"/>
              </a:spcBef>
              <a:buClr>
                <a:schemeClr val="accent1"/>
              </a:buClr>
              <a:buSzPct val="70000"/>
              <a:buFont typeface="Monotype Sorts" pitchFamily="2" charset="2"/>
              <a:buNone/>
            </a:pPr>
            <a:r>
              <a:rPr kumimoji="1" lang="en-US" altLang="en-US" sz="2400" dirty="0">
                <a:solidFill>
                  <a:schemeClr val="tx2"/>
                </a:solidFill>
                <a:latin typeface="+mn-lt"/>
              </a:rPr>
              <a:t>-generally adapts a pop to its environment</a:t>
            </a:r>
          </a:p>
        </p:txBody>
      </p:sp>
      <p:pic>
        <p:nvPicPr>
          <p:cNvPr id="122886" name="Picture 6">
            <a:extLst>
              <a:ext uri="{FF2B5EF4-FFF2-40B4-BE49-F238E27FC236}">
                <a16:creationId xmlns:a16="http://schemas.microsoft.com/office/drawing/2014/main" id="{36A2CFDB-66D3-E95B-3253-98790C535F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14"/>
          <a:stretch>
            <a:fillRect/>
          </a:stretch>
        </p:blipFill>
        <p:spPr bwMode="auto">
          <a:xfrm>
            <a:off x="4876800" y="1219200"/>
            <a:ext cx="3962400" cy="2682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888" name="Picture 8" descr="galapagos tortus">
            <a:extLst>
              <a:ext uri="{FF2B5EF4-FFF2-40B4-BE49-F238E27FC236}">
                <a16:creationId xmlns:a16="http://schemas.microsoft.com/office/drawing/2014/main" id="{5F648D35-B0BD-B57E-ADB3-977C5A8D0A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1600200"/>
            <a:ext cx="4343400" cy="289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889" name="Picture 9" descr="Sexual Selection">
            <a:extLst>
              <a:ext uri="{FF2B5EF4-FFF2-40B4-BE49-F238E27FC236}">
                <a16:creationId xmlns:a16="http://schemas.microsoft.com/office/drawing/2014/main" id="{6CC2AE29-99F0-1CB5-CAD6-17A18BA4B9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30" r="11586"/>
          <a:stretch>
            <a:fillRect/>
          </a:stretch>
        </p:blipFill>
        <p:spPr bwMode="auto">
          <a:xfrm>
            <a:off x="4876800" y="1143000"/>
            <a:ext cx="4267200" cy="334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890" name="Picture 10">
            <a:extLst>
              <a:ext uri="{FF2B5EF4-FFF2-40B4-BE49-F238E27FC236}">
                <a16:creationId xmlns:a16="http://schemas.microsoft.com/office/drawing/2014/main" id="{1A01021C-72A3-F258-BB87-51AB814834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76" t="17810" r="4312"/>
          <a:stretch>
            <a:fillRect/>
          </a:stretch>
        </p:blipFill>
        <p:spPr bwMode="auto">
          <a:xfrm>
            <a:off x="4876800" y="1143000"/>
            <a:ext cx="4267200" cy="295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891" name="Picture 11">
            <a:extLst>
              <a:ext uri="{FF2B5EF4-FFF2-40B4-BE49-F238E27FC236}">
                <a16:creationId xmlns:a16="http://schemas.microsoft.com/office/drawing/2014/main" id="{2AFACABA-19ED-5A22-17AB-FDDB382827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1143000"/>
            <a:ext cx="4343400" cy="3376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2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2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2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2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2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2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2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2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2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2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TextBox 2">
            <a:extLst>
              <a:ext uri="{FF2B5EF4-FFF2-40B4-BE49-F238E27FC236}">
                <a16:creationId xmlns:a16="http://schemas.microsoft.com/office/drawing/2014/main" id="{223FAA80-6BC1-BCDF-F994-FD4C86FB0B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528638"/>
            <a:ext cx="18288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Genetic drift:</a:t>
            </a:r>
          </a:p>
        </p:txBody>
      </p:sp>
      <p:pic>
        <p:nvPicPr>
          <p:cNvPr id="38914" name="Picture 44" descr="23_08GeneticDrift_3-L.jpg">
            <a:extLst>
              <a:ext uri="{FF2B5EF4-FFF2-40B4-BE49-F238E27FC236}">
                <a16:creationId xmlns:a16="http://schemas.microsoft.com/office/drawing/2014/main" id="{99405D44-49FA-CD94-EF38-5D3C4EED4B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450" y="1308100"/>
            <a:ext cx="8547100" cy="4864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915" name="TextBox 6">
            <a:extLst>
              <a:ext uri="{FF2B5EF4-FFF2-40B4-BE49-F238E27FC236}">
                <a16:creationId xmlns:a16="http://schemas.microsoft.com/office/drawing/2014/main" id="{DA207D1D-8A59-E5EF-76C1-D396DE6F58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4263" y="0"/>
            <a:ext cx="6148387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Forces that alter allele frequencies: genetic drift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TextBox 1">
            <a:extLst>
              <a:ext uri="{FF2B5EF4-FFF2-40B4-BE49-F238E27FC236}">
                <a16:creationId xmlns:a16="http://schemas.microsoft.com/office/drawing/2014/main" id="{1172B8BC-03A7-9546-DA55-EF02EC274F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7800" y="0"/>
            <a:ext cx="60166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Founder effect is a specific type of genetic drift</a:t>
            </a:r>
          </a:p>
        </p:txBody>
      </p:sp>
      <p:pic>
        <p:nvPicPr>
          <p:cNvPr id="39938" name="Picture 2" descr="Founder_effect.jpg">
            <a:extLst>
              <a:ext uri="{FF2B5EF4-FFF2-40B4-BE49-F238E27FC236}">
                <a16:creationId xmlns:a16="http://schemas.microsoft.com/office/drawing/2014/main" id="{66D869D7-4D32-CD08-D20B-4A7EA0D98D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1676400"/>
            <a:ext cx="5454650" cy="400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939" name="TextBox 3">
            <a:extLst>
              <a:ext uri="{FF2B5EF4-FFF2-40B4-BE49-F238E27FC236}">
                <a16:creationId xmlns:a16="http://schemas.microsoft.com/office/drawing/2014/main" id="{828D1F5D-0266-A051-38EA-B5B64ED313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61963"/>
            <a:ext cx="209073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Founder effect: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extBox 1">
            <a:extLst>
              <a:ext uri="{FF2B5EF4-FFF2-40B4-BE49-F238E27FC236}">
                <a16:creationId xmlns:a16="http://schemas.microsoft.com/office/drawing/2014/main" id="{EEFDAA19-92EA-A343-28E2-608C2CA893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9100" y="1294962"/>
            <a:ext cx="8305800" cy="37856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 sz="2400" dirty="0"/>
              <a:t> Natural selection acts on individuals, and as a result, </a:t>
            </a:r>
            <a:r>
              <a:rPr lang="en-US" altLang="en-US" sz="2400" u="sng" dirty="0"/>
              <a:t>populations </a:t>
            </a:r>
            <a:r>
              <a:rPr lang="en-US" altLang="en-US" sz="2400" dirty="0"/>
              <a:t>evolve over time</a:t>
            </a:r>
          </a:p>
          <a:p>
            <a:pPr eaLnBrk="1" hangingPunct="1">
              <a:spcBef>
                <a:spcPct val="0"/>
              </a:spcBef>
            </a:pPr>
            <a:endParaRPr lang="en-US" altLang="en-US" sz="2400" dirty="0"/>
          </a:p>
          <a:p>
            <a:pPr eaLnBrk="1" hangingPunct="1">
              <a:spcBef>
                <a:spcPct val="0"/>
              </a:spcBef>
            </a:pPr>
            <a:r>
              <a:rPr lang="en-US" altLang="en-US" sz="2400" dirty="0"/>
              <a:t> For populations to evolve (change) over time, individuals in the population must exhibit variability</a:t>
            </a:r>
          </a:p>
          <a:p>
            <a:pPr eaLnBrk="1" hangingPunct="1">
              <a:spcBef>
                <a:spcPct val="0"/>
              </a:spcBef>
            </a:pPr>
            <a:endParaRPr lang="en-US" altLang="en-US" sz="2400" dirty="0"/>
          </a:p>
          <a:p>
            <a:pPr eaLnBrk="1" hangingPunct="1">
              <a:spcBef>
                <a:spcPct val="0"/>
              </a:spcBef>
            </a:pPr>
            <a:r>
              <a:rPr lang="en-US" altLang="en-US" sz="2400" dirty="0"/>
              <a:t> Mutation is the ultimate source of new alleles</a:t>
            </a:r>
          </a:p>
          <a:p>
            <a:pPr eaLnBrk="1" hangingPunct="1">
              <a:spcBef>
                <a:spcPct val="0"/>
              </a:spcBef>
              <a:buNone/>
            </a:pPr>
            <a:r>
              <a:rPr lang="en-US" altLang="en-US" sz="2400" dirty="0"/>
              <a:t>in a population, but meiosis and sex generate</a:t>
            </a:r>
          </a:p>
          <a:p>
            <a:pPr eaLnBrk="1" hangingPunct="1">
              <a:spcBef>
                <a:spcPct val="0"/>
              </a:spcBef>
              <a:buNone/>
            </a:pPr>
            <a:r>
              <a:rPr lang="en-US" altLang="en-US" sz="2400" dirty="0"/>
              <a:t>variability in population by creating unique</a:t>
            </a:r>
          </a:p>
          <a:p>
            <a:pPr eaLnBrk="1" hangingPunct="1">
              <a:spcBef>
                <a:spcPct val="0"/>
              </a:spcBef>
              <a:buNone/>
            </a:pPr>
            <a:r>
              <a:rPr lang="en-US" altLang="en-US" sz="2400" dirty="0"/>
              <a:t>combinations of alleles.</a:t>
            </a:r>
          </a:p>
        </p:txBody>
      </p:sp>
      <p:sp>
        <p:nvSpPr>
          <p:cNvPr id="16386" name="TextBox 2">
            <a:extLst>
              <a:ext uri="{FF2B5EF4-FFF2-40B4-BE49-F238E27FC236}">
                <a16:creationId xmlns:a16="http://schemas.microsoft.com/office/drawing/2014/main" id="{4CA7DC26-BECE-4FEF-2673-6ECB9AAA77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" y="909637"/>
            <a:ext cx="164941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/>
              <a:t>Remember:</a:t>
            </a:r>
          </a:p>
        </p:txBody>
      </p:sp>
      <p:sp>
        <p:nvSpPr>
          <p:cNvPr id="2" name="TextBox 3">
            <a:extLst>
              <a:ext uri="{FF2B5EF4-FFF2-40B4-BE49-F238E27FC236}">
                <a16:creationId xmlns:a16="http://schemas.microsoft.com/office/drawing/2014/main" id="{6B560EF7-F401-84A0-B054-90F70EF02A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03677" y="152400"/>
            <a:ext cx="5530104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 b="1" dirty="0"/>
              <a:t>Evolution of Populations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 b="1" dirty="0"/>
              <a:t>(applying ideas of evolution to real world)</a:t>
            </a:r>
          </a:p>
        </p:txBody>
      </p:sp>
      <p:pic>
        <p:nvPicPr>
          <p:cNvPr id="3" name="Picture 3" descr="scared_face.jpg">
            <a:extLst>
              <a:ext uri="{FF2B5EF4-FFF2-40B4-BE49-F238E27FC236}">
                <a16:creationId xmlns:a16="http://schemas.microsoft.com/office/drawing/2014/main" id="{0F506000-9EC0-A772-FF13-A47CB54290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4705350"/>
            <a:ext cx="2867025" cy="2152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Oval Callout 3">
            <a:extLst>
              <a:ext uri="{FF2B5EF4-FFF2-40B4-BE49-F238E27FC236}">
                <a16:creationId xmlns:a16="http://schemas.microsoft.com/office/drawing/2014/main" id="{58797251-87A5-9AEF-C9CC-9E7D86C163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37262" y="3821113"/>
            <a:ext cx="3076575" cy="1131887"/>
          </a:xfrm>
          <a:prstGeom prst="wedgeEllipseCallout">
            <a:avLst>
              <a:gd name="adj1" fmla="val -45130"/>
              <a:gd name="adj2" fmla="val 69153"/>
            </a:avLst>
          </a:prstGeom>
          <a:gradFill rotWithShape="1">
            <a:gsLst>
              <a:gs pos="0">
                <a:srgbClr val="9FD0F5"/>
              </a:gs>
              <a:gs pos="100000">
                <a:srgbClr val="1B83B0"/>
              </a:gs>
            </a:gsLst>
            <a:lin ang="5400000"/>
          </a:gradFill>
          <a:ln w="9525">
            <a:solidFill>
              <a:srgbClr val="287A9E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defRPr/>
            </a:pPr>
            <a:r>
              <a:rPr lang="en-US" altLang="en-US" sz="2000">
                <a:solidFill>
                  <a:srgbClr val="FFFFFF"/>
                </a:solidFill>
                <a:latin typeface="Calibri" panose="020F0502020204030204" pitchFamily="34" charset="0"/>
              </a:rPr>
              <a:t>Oh no….meiosis is back!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TextBox 1">
            <a:extLst>
              <a:ext uri="{FF2B5EF4-FFF2-40B4-BE49-F238E27FC236}">
                <a16:creationId xmlns:a16="http://schemas.microsoft.com/office/drawing/2014/main" id="{5D303AFB-3D37-BC58-E7E6-8808E1EC50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0"/>
            <a:ext cx="683418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The bottleneck effect is a specific type of genetic drift</a:t>
            </a:r>
          </a:p>
        </p:txBody>
      </p:sp>
      <p:sp>
        <p:nvSpPr>
          <p:cNvPr id="44034" name="TextBox 2">
            <a:extLst>
              <a:ext uri="{FF2B5EF4-FFF2-40B4-BE49-F238E27FC236}">
                <a16:creationId xmlns:a16="http://schemas.microsoft.com/office/drawing/2014/main" id="{4A569FA0-57FA-EBBC-8D1C-E2282D6325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85800"/>
            <a:ext cx="237966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Bottleneck effect:</a:t>
            </a:r>
          </a:p>
        </p:txBody>
      </p:sp>
      <p:pic>
        <p:nvPicPr>
          <p:cNvPr id="44035" name="Picture 45" descr="23_09BottleneckEffect-U">
            <a:extLst>
              <a:ext uri="{FF2B5EF4-FFF2-40B4-BE49-F238E27FC236}">
                <a16:creationId xmlns:a16="http://schemas.microsoft.com/office/drawing/2014/main" id="{1CA74C77-5B3C-7370-E44F-64B450F43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325" y="1441450"/>
            <a:ext cx="8548688" cy="534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036" name="Rectangle 3">
            <a:extLst>
              <a:ext uri="{FF2B5EF4-FFF2-40B4-BE49-F238E27FC236}">
                <a16:creationId xmlns:a16="http://schemas.microsoft.com/office/drawing/2014/main" id="{3B3287D7-1A09-C69F-43FC-A345ECA930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72200" y="2057400"/>
            <a:ext cx="19812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defTabSz="914400"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chemeClr val="tx2"/>
                </a:solidFill>
                <a:latin typeface="Arial" panose="020B0604020202020204" pitchFamily="34" charset="0"/>
              </a:rPr>
              <a:t>Fig. 23-9</a:t>
            </a:r>
          </a:p>
        </p:txBody>
      </p:sp>
      <p:sp>
        <p:nvSpPr>
          <p:cNvPr id="44037" name="Text Box 4">
            <a:extLst>
              <a:ext uri="{FF2B5EF4-FFF2-40B4-BE49-F238E27FC236}">
                <a16:creationId xmlns:a16="http://schemas.microsoft.com/office/drawing/2014/main" id="{EC256FBF-4749-42F5-FD15-42307862C0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288" y="5989638"/>
            <a:ext cx="1565275" cy="603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en-US" sz="2200" b="1">
                <a:latin typeface="Arial" panose="020B0604020202020204" pitchFamily="34" charset="0"/>
              </a:rPr>
              <a:t>Original</a:t>
            </a:r>
          </a:p>
          <a:p>
            <a:pPr algn="ctr" eaLnBrk="1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en-US" sz="2200" b="1">
                <a:latin typeface="Arial" panose="020B0604020202020204" pitchFamily="34" charset="0"/>
              </a:rPr>
              <a:t>population</a:t>
            </a:r>
          </a:p>
        </p:txBody>
      </p:sp>
      <p:sp>
        <p:nvSpPr>
          <p:cNvPr id="44038" name="Text Box 17">
            <a:extLst>
              <a:ext uri="{FF2B5EF4-FFF2-40B4-BE49-F238E27FC236}">
                <a16:creationId xmlns:a16="http://schemas.microsoft.com/office/drawing/2014/main" id="{E4A59F6F-9EC8-5DC8-7A85-138321A22D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3488" y="5983288"/>
            <a:ext cx="1946275" cy="603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en-US" sz="2200" b="1">
                <a:latin typeface="Arial" panose="020B0604020202020204" pitchFamily="34" charset="0"/>
              </a:rPr>
              <a:t>Bottlenecking</a:t>
            </a:r>
          </a:p>
          <a:p>
            <a:pPr algn="ctr" eaLnBrk="1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en-US" sz="2200" b="1">
                <a:latin typeface="Arial" panose="020B0604020202020204" pitchFamily="34" charset="0"/>
              </a:rPr>
              <a:t>event</a:t>
            </a:r>
          </a:p>
        </p:txBody>
      </p:sp>
      <p:sp>
        <p:nvSpPr>
          <p:cNvPr id="44039" name="Text Box 30">
            <a:extLst>
              <a:ext uri="{FF2B5EF4-FFF2-40B4-BE49-F238E27FC236}">
                <a16:creationId xmlns:a16="http://schemas.microsoft.com/office/drawing/2014/main" id="{76D8EBAE-91BD-DA3A-54FC-D1B63653A8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56488" y="5986463"/>
            <a:ext cx="1590675" cy="603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en-US" sz="2200" b="1">
                <a:latin typeface="Arial" panose="020B0604020202020204" pitchFamily="34" charset="0"/>
              </a:rPr>
              <a:t>Surviving</a:t>
            </a:r>
          </a:p>
          <a:p>
            <a:pPr algn="ctr" eaLnBrk="1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en-US" sz="2200" b="1">
                <a:latin typeface="Arial" panose="020B0604020202020204" pitchFamily="34" charset="0"/>
              </a:rPr>
              <a:t>population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TextBox 1">
            <a:extLst>
              <a:ext uri="{FF2B5EF4-FFF2-40B4-BE49-F238E27FC236}">
                <a16:creationId xmlns:a16="http://schemas.microsoft.com/office/drawing/2014/main" id="{E8C9BAFB-1585-65E1-98B9-512F7269B1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4263" y="0"/>
            <a:ext cx="5865812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Forces that alter allele frequencies: </a:t>
            </a:r>
            <a:r>
              <a:rPr lang="en-US" altLang="en-US" sz="2400">
                <a:hlinkClick r:id="rId2"/>
              </a:rPr>
              <a:t>gene flow</a:t>
            </a:r>
            <a:endParaRPr lang="en-US" altLang="en-US" sz="2400"/>
          </a:p>
        </p:txBody>
      </p:sp>
      <p:pic>
        <p:nvPicPr>
          <p:cNvPr id="48130" name="Picture 2" descr="geneflow.jpg">
            <a:extLst>
              <a:ext uri="{FF2B5EF4-FFF2-40B4-BE49-F238E27FC236}">
                <a16:creationId xmlns:a16="http://schemas.microsoft.com/office/drawing/2014/main" id="{0B7DA949-246B-3EAA-85F9-5F7049A332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263" y="1295400"/>
            <a:ext cx="6780212" cy="389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131" name="TextBox 3">
            <a:extLst>
              <a:ext uri="{FF2B5EF4-FFF2-40B4-BE49-F238E27FC236}">
                <a16:creationId xmlns:a16="http://schemas.microsoft.com/office/drawing/2014/main" id="{D359B2EF-9B0E-3145-C438-DD760718DB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833438"/>
            <a:ext cx="866933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Migration in a hypothetical beetle population w/ 2 coloration alleles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Rectangle 5">
            <a:extLst>
              <a:ext uri="{FF2B5EF4-FFF2-40B4-BE49-F238E27FC236}">
                <a16:creationId xmlns:a16="http://schemas.microsoft.com/office/drawing/2014/main" id="{FD35F451-81C2-619E-AFB0-E05E43E079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4400" y="461963"/>
            <a:ext cx="178593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i="1">
                <a:latin typeface="Arial" panose="020B0604020202020204" pitchFamily="34" charset="0"/>
              </a:rPr>
              <a:t>Biston betularia</a:t>
            </a: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49154" name="TextBox 6">
            <a:extLst>
              <a:ext uri="{FF2B5EF4-FFF2-40B4-BE49-F238E27FC236}">
                <a16:creationId xmlns:a16="http://schemas.microsoft.com/office/drawing/2014/main" id="{339B1468-8EEA-BED7-701C-31B77C7EF3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4263" y="0"/>
            <a:ext cx="6723062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Forces that alter allele frequencies: natural selection</a:t>
            </a:r>
          </a:p>
        </p:txBody>
      </p:sp>
      <p:pic>
        <p:nvPicPr>
          <p:cNvPr id="49155" name="Picture 7">
            <a:extLst>
              <a:ext uri="{FF2B5EF4-FFF2-40B4-BE49-F238E27FC236}">
                <a16:creationId xmlns:a16="http://schemas.microsoft.com/office/drawing/2014/main" id="{F7A820B0-9171-ACD6-49CF-C0C7A4BEE5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5288" y="830263"/>
            <a:ext cx="7478712" cy="591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156" name="TextBox 8">
            <a:extLst>
              <a:ext uri="{FF2B5EF4-FFF2-40B4-BE49-F238E27FC236}">
                <a16:creationId xmlns:a16="http://schemas.microsoft.com/office/drawing/2014/main" id="{77D76A9E-FAB6-6DF1-905D-1CDF6B7311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" y="1524000"/>
            <a:ext cx="1146175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Fitness &amp;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Relative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Fitness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TextBox 1">
            <a:extLst>
              <a:ext uri="{FF2B5EF4-FFF2-40B4-BE49-F238E27FC236}">
                <a16:creationId xmlns:a16="http://schemas.microsoft.com/office/drawing/2014/main" id="{2E047D9E-0041-3C94-900D-DDE0A2A6E4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304800"/>
            <a:ext cx="3276600" cy="230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Arial" panose="020B0604020202020204" pitchFamily="34" charset="0"/>
              </a:rPr>
              <a:t>Natural selection can alter the frequency of heritable traits in different ways, depending on the type of selection</a:t>
            </a:r>
          </a:p>
        </p:txBody>
      </p:sp>
      <p:pic>
        <p:nvPicPr>
          <p:cNvPr id="51202" name="Picture 8" descr="23_13aSelectionModesDir-L.jpg">
            <a:extLst>
              <a:ext uri="{FF2B5EF4-FFF2-40B4-BE49-F238E27FC236}">
                <a16:creationId xmlns:a16="http://schemas.microsoft.com/office/drawing/2014/main" id="{6FFFC830-9897-CCE5-5351-053C62C5BE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9700" y="136525"/>
            <a:ext cx="4889500" cy="658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03" name="TextBox 12">
            <a:extLst>
              <a:ext uri="{FF2B5EF4-FFF2-40B4-BE49-F238E27FC236}">
                <a16:creationId xmlns:a16="http://schemas.microsoft.com/office/drawing/2014/main" id="{09DF0BF9-0D8A-69C6-A035-3FA149832A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3840163"/>
            <a:ext cx="3429000" cy="1570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Arial" panose="020B0604020202020204" pitchFamily="34" charset="0"/>
              </a:rPr>
              <a:t>1. Directional selection: one extreme of the phenotypic range is favored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5" name="Picture 18" descr="23_13bSelectionModesDis-U">
            <a:extLst>
              <a:ext uri="{FF2B5EF4-FFF2-40B4-BE49-F238E27FC236}">
                <a16:creationId xmlns:a16="http://schemas.microsoft.com/office/drawing/2014/main" id="{87FD1ACA-0A71-C83B-82C4-4EEE3F88FB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9700" y="273050"/>
            <a:ext cx="4876800" cy="658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2226" name="Rectangle 3">
            <a:extLst>
              <a:ext uri="{FF2B5EF4-FFF2-40B4-BE49-F238E27FC236}">
                <a16:creationId xmlns:a16="http://schemas.microsoft.com/office/drawing/2014/main" id="{8F7BE30E-2900-2671-AB20-3F1BF58360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43100" y="6370638"/>
            <a:ext cx="19812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defTabSz="914400" eaLnBrk="1" hangingPunct="1">
              <a:spcBef>
                <a:spcPct val="0"/>
              </a:spcBef>
              <a:buFontTx/>
              <a:buNone/>
            </a:pPr>
            <a:r>
              <a:rPr lang="en-US" altLang="en-US" sz="1200">
                <a:solidFill>
                  <a:schemeClr val="tx2"/>
                </a:solidFill>
                <a:latin typeface="Arial" panose="020B0604020202020204" pitchFamily="34" charset="0"/>
              </a:rPr>
              <a:t>Fig. 23-13b</a:t>
            </a:r>
          </a:p>
        </p:txBody>
      </p:sp>
      <p:sp>
        <p:nvSpPr>
          <p:cNvPr id="52227" name="Text Box 4">
            <a:extLst>
              <a:ext uri="{FF2B5EF4-FFF2-40B4-BE49-F238E27FC236}">
                <a16:creationId xmlns:a16="http://schemas.microsoft.com/office/drawing/2014/main" id="{3D669D3E-7DC0-BD89-A9F9-2E8A0804AE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53275" y="1379538"/>
            <a:ext cx="1733550" cy="21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b="1">
                <a:latin typeface="Arial" panose="020B0604020202020204" pitchFamily="34" charset="0"/>
              </a:rPr>
              <a:t>Original population</a:t>
            </a:r>
          </a:p>
        </p:txBody>
      </p:sp>
      <p:sp>
        <p:nvSpPr>
          <p:cNvPr id="52228" name="Text Box 6">
            <a:extLst>
              <a:ext uri="{FF2B5EF4-FFF2-40B4-BE49-F238E27FC236}">
                <a16:creationId xmlns:a16="http://schemas.microsoft.com/office/drawing/2014/main" id="{7F086AC5-4B5A-71CF-1680-C81E322F3E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98938" y="6462713"/>
            <a:ext cx="1987550" cy="21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b="1">
                <a:latin typeface="Arial" panose="020B0604020202020204" pitchFamily="34" charset="0"/>
              </a:rPr>
              <a:t>(b) Disruptive selection</a:t>
            </a:r>
          </a:p>
        </p:txBody>
      </p:sp>
      <p:sp>
        <p:nvSpPr>
          <p:cNvPr id="52229" name="Text Box 8">
            <a:extLst>
              <a:ext uri="{FF2B5EF4-FFF2-40B4-BE49-F238E27FC236}">
                <a16:creationId xmlns:a16="http://schemas.microsoft.com/office/drawing/2014/main" id="{A931BAAA-7326-A390-8FBE-5B6E48AA65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52950" y="3209925"/>
            <a:ext cx="1982788" cy="21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b="1">
                <a:latin typeface="Arial" panose="020B0604020202020204" pitchFamily="34" charset="0"/>
              </a:rPr>
              <a:t>Phenotypes (fur color)</a:t>
            </a:r>
          </a:p>
        </p:txBody>
      </p:sp>
      <p:sp>
        <p:nvSpPr>
          <p:cNvPr id="52230" name="Text Box 9">
            <a:extLst>
              <a:ext uri="{FF2B5EF4-FFF2-40B4-BE49-F238E27FC236}">
                <a16:creationId xmlns:a16="http://schemas.microsoft.com/office/drawing/2014/main" id="{AC6DEC31-B7E2-27E6-54BF-413D8FF770EE}"/>
              </a:ext>
            </a:extLst>
          </p:cNvPr>
          <p:cNvSpPr txBox="1">
            <a:spLocks noChangeArrowheads="1"/>
          </p:cNvSpPr>
          <p:nvPr/>
        </p:nvSpPr>
        <p:spPr bwMode="auto">
          <a:xfrm rot="-5437245">
            <a:off x="2967038" y="1482725"/>
            <a:ext cx="2149475" cy="21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b="1">
                <a:latin typeface="Arial" panose="020B0604020202020204" pitchFamily="34" charset="0"/>
              </a:rPr>
              <a:t>Frequency of individuals</a:t>
            </a:r>
          </a:p>
        </p:txBody>
      </p:sp>
      <p:sp>
        <p:nvSpPr>
          <p:cNvPr id="52231" name="Text Box 11">
            <a:extLst>
              <a:ext uri="{FF2B5EF4-FFF2-40B4-BE49-F238E27FC236}">
                <a16:creationId xmlns:a16="http://schemas.microsoft.com/office/drawing/2014/main" id="{CCF91CD7-6776-DAF3-9A49-5D908B5E42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50100" y="5262563"/>
            <a:ext cx="2019300" cy="149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ct val="70000"/>
              </a:lnSpc>
              <a:spcBef>
                <a:spcPct val="0"/>
              </a:spcBef>
              <a:buFontTx/>
              <a:buNone/>
            </a:pPr>
            <a:r>
              <a:rPr lang="en-US" altLang="en-US" sz="1400" b="1">
                <a:latin typeface="Arial" panose="020B0604020202020204" pitchFamily="34" charset="0"/>
              </a:rPr>
              <a:t>Evolved population</a:t>
            </a:r>
          </a:p>
        </p:txBody>
      </p:sp>
      <p:sp>
        <p:nvSpPr>
          <p:cNvPr id="52232" name="Line 16">
            <a:extLst>
              <a:ext uri="{FF2B5EF4-FFF2-40B4-BE49-F238E27FC236}">
                <a16:creationId xmlns:a16="http://schemas.microsoft.com/office/drawing/2014/main" id="{31D4FD99-D5DF-F83C-0928-879DF84C8C79}"/>
              </a:ext>
            </a:extLst>
          </p:cNvPr>
          <p:cNvSpPr>
            <a:spLocks noChangeShapeType="1"/>
          </p:cNvSpPr>
          <p:nvPr/>
        </p:nvSpPr>
        <p:spPr bwMode="auto">
          <a:xfrm>
            <a:off x="5765800" y="1492250"/>
            <a:ext cx="1352550" cy="63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2233" name="Line 17">
            <a:extLst>
              <a:ext uri="{FF2B5EF4-FFF2-40B4-BE49-F238E27FC236}">
                <a16:creationId xmlns:a16="http://schemas.microsoft.com/office/drawing/2014/main" id="{EADB513E-D08C-6074-9792-1F8FF2AE5ABB}"/>
              </a:ext>
            </a:extLst>
          </p:cNvPr>
          <p:cNvSpPr>
            <a:spLocks noChangeShapeType="1"/>
          </p:cNvSpPr>
          <p:nvPr/>
        </p:nvSpPr>
        <p:spPr bwMode="auto">
          <a:xfrm>
            <a:off x="6454775" y="5330825"/>
            <a:ext cx="654050" cy="3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2234" name="TextBox 10">
            <a:extLst>
              <a:ext uri="{FF2B5EF4-FFF2-40B4-BE49-F238E27FC236}">
                <a16:creationId xmlns:a16="http://schemas.microsoft.com/office/drawing/2014/main" id="{FE23DF61-664B-88C4-829F-D63CAA02A4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250" y="273050"/>
            <a:ext cx="3695700" cy="157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Arial" panose="020B0604020202020204" pitchFamily="34" charset="0"/>
              </a:rPr>
              <a:t>2. Disruptive selection: both extremes of the phenotypic range are favored 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TextBox 1">
            <a:extLst>
              <a:ext uri="{FF2B5EF4-FFF2-40B4-BE49-F238E27FC236}">
                <a16:creationId xmlns:a16="http://schemas.microsoft.com/office/drawing/2014/main" id="{B244212C-FECF-BA3A-5D71-998CBC08C3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0"/>
            <a:ext cx="35052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Arial" panose="020B0604020202020204" pitchFamily="34" charset="0"/>
              </a:rPr>
              <a:t>3. Stabilizing selection: favors intermediate phenotypes</a:t>
            </a:r>
          </a:p>
        </p:txBody>
      </p:sp>
      <p:pic>
        <p:nvPicPr>
          <p:cNvPr id="53250" name="Picture 18" descr="23_13cSelectionModesSta-U">
            <a:extLst>
              <a:ext uri="{FF2B5EF4-FFF2-40B4-BE49-F238E27FC236}">
                <a16:creationId xmlns:a16="http://schemas.microsoft.com/office/drawing/2014/main" id="{B1234EEE-D4DD-0DAE-5F51-DC0DB1FA11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4788" y="136525"/>
            <a:ext cx="4876800" cy="658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3251" name="Rectangle 3">
            <a:extLst>
              <a:ext uri="{FF2B5EF4-FFF2-40B4-BE49-F238E27FC236}">
                <a16:creationId xmlns:a16="http://schemas.microsoft.com/office/drawing/2014/main" id="{57D973C6-7350-65C9-7F08-461135BC3C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8800" y="6278563"/>
            <a:ext cx="19812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defTabSz="914400" eaLnBrk="1" hangingPunct="1">
              <a:spcBef>
                <a:spcPct val="0"/>
              </a:spcBef>
              <a:buFontTx/>
              <a:buNone/>
            </a:pPr>
            <a:r>
              <a:rPr lang="en-US" altLang="en-US" sz="1200">
                <a:solidFill>
                  <a:schemeClr val="tx2"/>
                </a:solidFill>
                <a:latin typeface="Arial" panose="020B0604020202020204" pitchFamily="34" charset="0"/>
              </a:rPr>
              <a:t>Fig. 23-13c</a:t>
            </a:r>
          </a:p>
        </p:txBody>
      </p:sp>
      <p:sp>
        <p:nvSpPr>
          <p:cNvPr id="53252" name="Text Box 4">
            <a:extLst>
              <a:ext uri="{FF2B5EF4-FFF2-40B4-BE49-F238E27FC236}">
                <a16:creationId xmlns:a16="http://schemas.microsoft.com/office/drawing/2014/main" id="{DA17F162-6897-690A-2A26-7AE819D5A8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15188" y="1246188"/>
            <a:ext cx="1843087" cy="21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b="1">
                <a:latin typeface="Arial" panose="020B0604020202020204" pitchFamily="34" charset="0"/>
              </a:rPr>
              <a:t>Original population</a:t>
            </a:r>
          </a:p>
        </p:txBody>
      </p:sp>
      <p:sp>
        <p:nvSpPr>
          <p:cNvPr id="53253" name="Text Box 5">
            <a:extLst>
              <a:ext uri="{FF2B5EF4-FFF2-40B4-BE49-F238E27FC236}">
                <a16:creationId xmlns:a16="http://schemas.microsoft.com/office/drawing/2014/main" id="{D0536D3F-159A-F03C-CEDC-079BF56FF9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79900" y="6278563"/>
            <a:ext cx="2176463" cy="21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b="1">
                <a:latin typeface="Arial" panose="020B0604020202020204" pitchFamily="34" charset="0"/>
              </a:rPr>
              <a:t>(c) Stabilizing selection</a:t>
            </a:r>
          </a:p>
        </p:txBody>
      </p:sp>
      <p:sp>
        <p:nvSpPr>
          <p:cNvPr id="53254" name="Text Box 8">
            <a:extLst>
              <a:ext uri="{FF2B5EF4-FFF2-40B4-BE49-F238E27FC236}">
                <a16:creationId xmlns:a16="http://schemas.microsoft.com/office/drawing/2014/main" id="{2BCA0757-59AF-0043-DFE5-9CC5926362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14863" y="3068638"/>
            <a:ext cx="1982787" cy="21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b="1">
                <a:latin typeface="Arial" panose="020B0604020202020204" pitchFamily="34" charset="0"/>
              </a:rPr>
              <a:t>Phenotypes (fur color)</a:t>
            </a:r>
          </a:p>
        </p:txBody>
      </p:sp>
      <p:sp>
        <p:nvSpPr>
          <p:cNvPr id="53255" name="Text Box 9">
            <a:extLst>
              <a:ext uri="{FF2B5EF4-FFF2-40B4-BE49-F238E27FC236}">
                <a16:creationId xmlns:a16="http://schemas.microsoft.com/office/drawing/2014/main" id="{7C7768EB-F798-1A8B-C809-6EAB6025CA59}"/>
              </a:ext>
            </a:extLst>
          </p:cNvPr>
          <p:cNvSpPr txBox="1">
            <a:spLocks noChangeArrowheads="1"/>
          </p:cNvSpPr>
          <p:nvPr/>
        </p:nvSpPr>
        <p:spPr bwMode="auto">
          <a:xfrm rot="-5437245">
            <a:off x="3042444" y="1361281"/>
            <a:ext cx="2147888" cy="21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b="1">
                <a:latin typeface="Arial" panose="020B0604020202020204" pitchFamily="34" charset="0"/>
              </a:rPr>
              <a:t>Frequency of individuals</a:t>
            </a:r>
          </a:p>
        </p:txBody>
      </p:sp>
      <p:sp>
        <p:nvSpPr>
          <p:cNvPr id="53256" name="Text Box 11">
            <a:extLst>
              <a:ext uri="{FF2B5EF4-FFF2-40B4-BE49-F238E27FC236}">
                <a16:creationId xmlns:a16="http://schemas.microsoft.com/office/drawing/2014/main" id="{38274022-0270-2E3A-9258-105777BEFB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12013" y="4872038"/>
            <a:ext cx="1931987" cy="149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ct val="70000"/>
              </a:lnSpc>
              <a:spcBef>
                <a:spcPct val="0"/>
              </a:spcBef>
              <a:buFontTx/>
              <a:buNone/>
            </a:pPr>
            <a:r>
              <a:rPr lang="en-US" altLang="en-US" sz="1400" b="1">
                <a:latin typeface="Arial" panose="020B0604020202020204" pitchFamily="34" charset="0"/>
              </a:rPr>
              <a:t>Evolved population</a:t>
            </a:r>
          </a:p>
        </p:txBody>
      </p:sp>
      <p:sp>
        <p:nvSpPr>
          <p:cNvPr id="53257" name="Line 16">
            <a:extLst>
              <a:ext uri="{FF2B5EF4-FFF2-40B4-BE49-F238E27FC236}">
                <a16:creationId xmlns:a16="http://schemas.microsoft.com/office/drawing/2014/main" id="{C883DEC7-917E-AF23-EE6B-CF17CD645ABF}"/>
              </a:ext>
            </a:extLst>
          </p:cNvPr>
          <p:cNvSpPr>
            <a:spLocks noChangeShapeType="1"/>
          </p:cNvSpPr>
          <p:nvPr/>
        </p:nvSpPr>
        <p:spPr bwMode="auto">
          <a:xfrm>
            <a:off x="5821363" y="1358900"/>
            <a:ext cx="1355725" cy="3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3258" name="Line 17">
            <a:extLst>
              <a:ext uri="{FF2B5EF4-FFF2-40B4-BE49-F238E27FC236}">
                <a16:creationId xmlns:a16="http://schemas.microsoft.com/office/drawing/2014/main" id="{A2616472-64C8-ED09-14C5-CDE75703BE23}"/>
              </a:ext>
            </a:extLst>
          </p:cNvPr>
          <p:cNvSpPr>
            <a:spLocks noChangeShapeType="1"/>
          </p:cNvSpPr>
          <p:nvPr/>
        </p:nvSpPr>
        <p:spPr bwMode="auto">
          <a:xfrm>
            <a:off x="5818188" y="4930775"/>
            <a:ext cx="1358900" cy="3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TextBox 1">
            <a:extLst>
              <a:ext uri="{FF2B5EF4-FFF2-40B4-BE49-F238E27FC236}">
                <a16:creationId xmlns:a16="http://schemas.microsoft.com/office/drawing/2014/main" id="{B8BC20CC-FB3E-1FD3-2E83-896BC599A0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800" y="0"/>
            <a:ext cx="668496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Arial" panose="020B0604020202020204" pitchFamily="34" charset="0"/>
              </a:rPr>
              <a:t>Modes of sexual selection: intrasexual selection </a:t>
            </a:r>
          </a:p>
        </p:txBody>
      </p:sp>
      <p:sp>
        <p:nvSpPr>
          <p:cNvPr id="56322" name="TextBox 2">
            <a:extLst>
              <a:ext uri="{FF2B5EF4-FFF2-40B4-BE49-F238E27FC236}">
                <a16:creationId xmlns:a16="http://schemas.microsoft.com/office/drawing/2014/main" id="{DBCD300B-B5D3-3011-1F58-F996E29607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833438"/>
            <a:ext cx="4633913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 sz="2400">
                <a:latin typeface="Arial" panose="020B0604020202020204" pitchFamily="34" charset="0"/>
              </a:rPr>
              <a:t> typically male-male competition</a:t>
            </a:r>
          </a:p>
        </p:txBody>
      </p:sp>
      <p:pic>
        <p:nvPicPr>
          <p:cNvPr id="56323" name="Picture 3" descr="800px-Elephant_seals_fighting.jpg">
            <a:extLst>
              <a:ext uri="{FF2B5EF4-FFF2-40B4-BE49-F238E27FC236}">
                <a16:creationId xmlns:a16="http://schemas.microsoft.com/office/drawing/2014/main" id="{5EDEC60A-EBA4-2F91-2990-52274CE8BA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1524000"/>
            <a:ext cx="4978400" cy="340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6324" name="TextBox 4">
            <a:extLst>
              <a:ext uri="{FF2B5EF4-FFF2-40B4-BE49-F238E27FC236}">
                <a16:creationId xmlns:a16="http://schemas.microsoft.com/office/drawing/2014/main" id="{70485988-DFF4-8533-5E6B-FBEC01137E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5257800"/>
            <a:ext cx="84582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Arial" panose="020B0604020202020204" pitchFamily="34" charset="0"/>
              </a:rPr>
              <a:t>Ex: fighting between male elephant seals (the loser will not mate, while the winner will mate with a “harem” of 30-100 females)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TextBox 1">
            <a:extLst>
              <a:ext uri="{FF2B5EF4-FFF2-40B4-BE49-F238E27FC236}">
                <a16:creationId xmlns:a16="http://schemas.microsoft.com/office/drawing/2014/main" id="{38E5535E-606E-498D-CE21-D3341AB8CA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" y="160337"/>
            <a:ext cx="891540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>
                <a:latin typeface="Arial" panose="020B0604020202020204" pitchFamily="34" charset="0"/>
              </a:rPr>
              <a:t>Intersexual selection (mate choice) can lead to sexual dimorphism (marked phenotypic differences between the sexes)</a:t>
            </a:r>
          </a:p>
        </p:txBody>
      </p:sp>
      <p:pic>
        <p:nvPicPr>
          <p:cNvPr id="58370" name="Picture 9" descr="23_15SexualSelection-U">
            <a:extLst>
              <a:ext uri="{FF2B5EF4-FFF2-40B4-BE49-F238E27FC236}">
                <a16:creationId xmlns:a16="http://schemas.microsoft.com/office/drawing/2014/main" id="{202C18BF-4A0A-A047-12EA-F81D381672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1095375"/>
            <a:ext cx="6027738" cy="418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6A6D3C0-AC24-FEB0-7558-DA94D3ABC8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5486400"/>
            <a:ext cx="891540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Arial" panose="020B0604020202020204" pitchFamily="34" charset="0"/>
              </a:rPr>
              <a:t>Some sexually dimorphic traits may actually decrease survival. Why do they persist? Why are they more common in males?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TextBox 1">
            <a:extLst>
              <a:ext uri="{FF2B5EF4-FFF2-40B4-BE49-F238E27FC236}">
                <a16:creationId xmlns:a16="http://schemas.microsoft.com/office/drawing/2014/main" id="{571041DD-7C1A-C9ED-9062-5B3ED326A5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71438"/>
            <a:ext cx="8991600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Arial" panose="020B0604020202020204" pitchFamily="34" charset="0"/>
              </a:rPr>
              <a:t>Why should a female prefer a “showier” male (i.e. why would female preference evolve) ?</a:t>
            </a:r>
          </a:p>
        </p:txBody>
      </p:sp>
      <p:sp>
        <p:nvSpPr>
          <p:cNvPr id="59394" name="TextBox 2">
            <a:extLst>
              <a:ext uri="{FF2B5EF4-FFF2-40B4-BE49-F238E27FC236}">
                <a16:creationId xmlns:a16="http://schemas.microsoft.com/office/drawing/2014/main" id="{9226D33F-0077-17ED-7017-5EC1A30E20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62" y="903288"/>
            <a:ext cx="8686800" cy="2308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>
                <a:latin typeface="Arial" panose="020B0604020202020204" pitchFamily="34" charset="0"/>
              </a:rPr>
              <a:t>One hypothesis: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>
                <a:latin typeface="Arial" panose="020B0604020202020204" pitchFamily="34" charset="0"/>
              </a:rPr>
              <a:t>Honest advertisement: male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>
                <a:latin typeface="Arial" panose="020B0604020202020204" pitchFamily="34" charset="0"/>
              </a:rPr>
              <a:t>display indicates they are high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>
                <a:latin typeface="Arial" panose="020B0604020202020204" pitchFamily="34" charset="0"/>
              </a:rPr>
              <a:t>quality mates (have “good genes”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>
                <a:latin typeface="Arial" panose="020B0604020202020204" pitchFamily="34" charset="0"/>
              </a:rPr>
              <a:t>or are better able to provide for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>
                <a:latin typeface="Arial" panose="020B0604020202020204" pitchFamily="34" charset="0"/>
              </a:rPr>
              <a:t>their mate/ offspring) 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0910CEA-486A-4267-C6D8-96E5E2B40E5B}"/>
              </a:ext>
            </a:extLst>
          </p:cNvPr>
          <p:cNvGrpSpPr/>
          <p:nvPr/>
        </p:nvGrpSpPr>
        <p:grpSpPr>
          <a:xfrm>
            <a:off x="4724400" y="1009551"/>
            <a:ext cx="4267200" cy="5619849"/>
            <a:chOff x="2276475" y="136525"/>
            <a:chExt cx="4635500" cy="6584950"/>
          </a:xfrm>
        </p:grpSpPr>
        <p:pic>
          <p:nvPicPr>
            <p:cNvPr id="4" name="Picture 3" descr="23_16_GoodGenes-U">
              <a:extLst>
                <a:ext uri="{FF2B5EF4-FFF2-40B4-BE49-F238E27FC236}">
                  <a16:creationId xmlns:a16="http://schemas.microsoft.com/office/drawing/2014/main" id="{BC9E93E9-B258-BA78-6A7A-3D6D73C8F3D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76475" y="136525"/>
              <a:ext cx="4591050" cy="65849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Text Box 4">
              <a:extLst>
                <a:ext uri="{FF2B5EF4-FFF2-40B4-BE49-F238E27FC236}">
                  <a16:creationId xmlns:a16="http://schemas.microsoft.com/office/drawing/2014/main" id="{1D4A8AD5-0DCE-2E96-C768-0DD7D0512C5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11400" y="136525"/>
              <a:ext cx="1104900" cy="1555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/>
            <a:lstStyle>
              <a:lvl1pPr>
                <a:defRPr sz="1200">
                  <a:solidFill>
                    <a:schemeClr val="tx1"/>
                  </a:solidFill>
                  <a:latin typeface="Times" pitchFamily="2" charset="0"/>
                </a:defRPr>
              </a:lvl1pPr>
              <a:lvl2pPr marL="742950" indent="-285750">
                <a:defRPr sz="1200">
                  <a:solidFill>
                    <a:schemeClr val="tx1"/>
                  </a:solidFill>
                  <a:latin typeface="Times" pitchFamily="2" charset="0"/>
                </a:defRPr>
              </a:lvl2pPr>
              <a:lvl3pPr marL="1143000" indent="-228600">
                <a:defRPr sz="1200">
                  <a:solidFill>
                    <a:schemeClr val="tx1"/>
                  </a:solidFill>
                  <a:latin typeface="Times" pitchFamily="2" charset="0"/>
                </a:defRPr>
              </a:lvl3pPr>
              <a:lvl4pPr marL="1600200" indent="-228600">
                <a:defRPr sz="1200">
                  <a:solidFill>
                    <a:schemeClr val="tx1"/>
                  </a:solidFill>
                  <a:latin typeface="Times" pitchFamily="2" charset="0"/>
                </a:defRPr>
              </a:lvl4pPr>
              <a:lvl5pPr marL="2057400" indent="-228600">
                <a:defRPr sz="1200">
                  <a:solidFill>
                    <a:schemeClr val="tx1"/>
                  </a:solidFill>
                  <a:latin typeface="Times" pitchFamily="2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Times" pitchFamily="2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Times" pitchFamily="2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Times" pitchFamily="2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r>
                <a:rPr lang="en-US" altLang="en-US" sz="1300" b="1">
                  <a:solidFill>
                    <a:srgbClr val="DC1B3A"/>
                  </a:solidFill>
                </a:rPr>
                <a:t>EXPERIMENT</a:t>
              </a:r>
            </a:p>
          </p:txBody>
        </p:sp>
        <p:sp>
          <p:nvSpPr>
            <p:cNvPr id="6" name="Text Box 5">
              <a:extLst>
                <a:ext uri="{FF2B5EF4-FFF2-40B4-BE49-F238E27FC236}">
                  <a16:creationId xmlns:a16="http://schemas.microsoft.com/office/drawing/2014/main" id="{5233323E-CCC1-CB38-9388-A6705853CF6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30450" y="382588"/>
              <a:ext cx="1190625" cy="355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/>
            <a:lstStyle>
              <a:lvl1pPr>
                <a:defRPr sz="1200">
                  <a:solidFill>
                    <a:schemeClr val="tx1"/>
                  </a:solidFill>
                  <a:latin typeface="Times" pitchFamily="2" charset="0"/>
                </a:defRPr>
              </a:lvl1pPr>
              <a:lvl2pPr marL="742950" indent="-285750">
                <a:defRPr sz="1200">
                  <a:solidFill>
                    <a:schemeClr val="tx1"/>
                  </a:solidFill>
                  <a:latin typeface="Times" pitchFamily="2" charset="0"/>
                </a:defRPr>
              </a:lvl2pPr>
              <a:lvl3pPr marL="1143000" indent="-228600">
                <a:defRPr sz="1200">
                  <a:solidFill>
                    <a:schemeClr val="tx1"/>
                  </a:solidFill>
                  <a:latin typeface="Times" pitchFamily="2" charset="0"/>
                </a:defRPr>
              </a:lvl3pPr>
              <a:lvl4pPr marL="1600200" indent="-228600">
                <a:defRPr sz="1200">
                  <a:solidFill>
                    <a:schemeClr val="tx1"/>
                  </a:solidFill>
                  <a:latin typeface="Times" pitchFamily="2" charset="0"/>
                </a:defRPr>
              </a:lvl4pPr>
              <a:lvl5pPr marL="2057400" indent="-228600">
                <a:defRPr sz="1200">
                  <a:solidFill>
                    <a:schemeClr val="tx1"/>
                  </a:solidFill>
                  <a:latin typeface="Times" pitchFamily="2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Times" pitchFamily="2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Times" pitchFamily="2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Times" pitchFamily="2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r>
                <a:rPr lang="en-US" altLang="en-US" b="1"/>
                <a:t>Recording of SC </a:t>
              </a:r>
            </a:p>
            <a:p>
              <a:r>
                <a:rPr lang="en-US" altLang="en-US" b="1"/>
                <a:t>male’s call</a:t>
              </a:r>
            </a:p>
          </p:txBody>
        </p:sp>
        <p:sp>
          <p:nvSpPr>
            <p:cNvPr id="7" name="Text Box 6">
              <a:extLst>
                <a:ext uri="{FF2B5EF4-FFF2-40B4-BE49-F238E27FC236}">
                  <a16:creationId xmlns:a16="http://schemas.microsoft.com/office/drawing/2014/main" id="{FE8398AF-1A5C-4A78-1A0C-A46609238BA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19750" y="381000"/>
              <a:ext cx="1190625" cy="355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/>
            <a:lstStyle>
              <a:lvl1pPr>
                <a:defRPr sz="1200">
                  <a:solidFill>
                    <a:schemeClr val="tx1"/>
                  </a:solidFill>
                  <a:latin typeface="Times" pitchFamily="2" charset="0"/>
                </a:defRPr>
              </a:lvl1pPr>
              <a:lvl2pPr marL="742950" indent="-285750">
                <a:defRPr sz="1200">
                  <a:solidFill>
                    <a:schemeClr val="tx1"/>
                  </a:solidFill>
                  <a:latin typeface="Times" pitchFamily="2" charset="0"/>
                </a:defRPr>
              </a:lvl2pPr>
              <a:lvl3pPr marL="1143000" indent="-228600">
                <a:defRPr sz="1200">
                  <a:solidFill>
                    <a:schemeClr val="tx1"/>
                  </a:solidFill>
                  <a:latin typeface="Times" pitchFamily="2" charset="0"/>
                </a:defRPr>
              </a:lvl3pPr>
              <a:lvl4pPr marL="1600200" indent="-228600">
                <a:defRPr sz="1200">
                  <a:solidFill>
                    <a:schemeClr val="tx1"/>
                  </a:solidFill>
                  <a:latin typeface="Times" pitchFamily="2" charset="0"/>
                </a:defRPr>
              </a:lvl4pPr>
              <a:lvl5pPr marL="2057400" indent="-228600">
                <a:defRPr sz="1200">
                  <a:solidFill>
                    <a:schemeClr val="tx1"/>
                  </a:solidFill>
                  <a:latin typeface="Times" pitchFamily="2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Times" pitchFamily="2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Times" pitchFamily="2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Times" pitchFamily="2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r>
                <a:rPr lang="en-US" altLang="en-US" b="1"/>
                <a:t>Recording of LC </a:t>
              </a:r>
            </a:p>
            <a:p>
              <a:r>
                <a:rPr lang="en-US" altLang="en-US" b="1"/>
                <a:t>male’s call</a:t>
              </a:r>
            </a:p>
          </p:txBody>
        </p:sp>
        <p:sp>
          <p:nvSpPr>
            <p:cNvPr id="8" name="Text Box 7">
              <a:extLst>
                <a:ext uri="{FF2B5EF4-FFF2-40B4-BE49-F238E27FC236}">
                  <a16:creationId xmlns:a16="http://schemas.microsoft.com/office/drawing/2014/main" id="{EFDD2104-8A1D-3427-9AEB-5196B2D3E66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861050" y="2159000"/>
              <a:ext cx="1050925" cy="34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/>
            <a:lstStyle>
              <a:lvl1pPr>
                <a:defRPr sz="1200">
                  <a:solidFill>
                    <a:schemeClr val="tx1"/>
                  </a:solidFill>
                  <a:latin typeface="Times" pitchFamily="2" charset="0"/>
                </a:defRPr>
              </a:lvl1pPr>
              <a:lvl2pPr marL="742950" indent="-285750">
                <a:defRPr sz="1200">
                  <a:solidFill>
                    <a:schemeClr val="tx1"/>
                  </a:solidFill>
                  <a:latin typeface="Times" pitchFamily="2" charset="0"/>
                </a:defRPr>
              </a:lvl2pPr>
              <a:lvl3pPr marL="1143000" indent="-228600">
                <a:defRPr sz="1200">
                  <a:solidFill>
                    <a:schemeClr val="tx1"/>
                  </a:solidFill>
                  <a:latin typeface="Times" pitchFamily="2" charset="0"/>
                </a:defRPr>
              </a:lvl3pPr>
              <a:lvl4pPr marL="1600200" indent="-228600">
                <a:defRPr sz="1200">
                  <a:solidFill>
                    <a:schemeClr val="tx1"/>
                  </a:solidFill>
                  <a:latin typeface="Times" pitchFamily="2" charset="0"/>
                </a:defRPr>
              </a:lvl4pPr>
              <a:lvl5pPr marL="2057400" indent="-228600">
                <a:defRPr sz="1200">
                  <a:solidFill>
                    <a:schemeClr val="tx1"/>
                  </a:solidFill>
                  <a:latin typeface="Times" pitchFamily="2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Times" pitchFamily="2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Times" pitchFamily="2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Times" pitchFamily="2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>
                <a:lnSpc>
                  <a:spcPct val="90000"/>
                </a:lnSpc>
              </a:pPr>
              <a:r>
                <a:rPr lang="en-US" altLang="en-US" b="1"/>
                <a:t>LC male gray </a:t>
              </a:r>
            </a:p>
            <a:p>
              <a:pPr>
                <a:lnSpc>
                  <a:spcPct val="90000"/>
                </a:lnSpc>
              </a:pPr>
              <a:r>
                <a:rPr lang="en-US" altLang="en-US" b="1"/>
                <a:t>tree frog</a:t>
              </a:r>
            </a:p>
          </p:txBody>
        </p:sp>
        <p:sp>
          <p:nvSpPr>
            <p:cNvPr id="9" name="Text Box 8">
              <a:extLst>
                <a:ext uri="{FF2B5EF4-FFF2-40B4-BE49-F238E27FC236}">
                  <a16:creationId xmlns:a16="http://schemas.microsoft.com/office/drawing/2014/main" id="{F133F069-AB7E-18C3-4804-86363EEF935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68550" y="2165350"/>
              <a:ext cx="1050925" cy="34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/>
            <a:lstStyle>
              <a:lvl1pPr>
                <a:defRPr sz="1200">
                  <a:solidFill>
                    <a:schemeClr val="tx1"/>
                  </a:solidFill>
                  <a:latin typeface="Times" pitchFamily="2" charset="0"/>
                </a:defRPr>
              </a:lvl1pPr>
              <a:lvl2pPr marL="742950" indent="-285750">
                <a:defRPr sz="1200">
                  <a:solidFill>
                    <a:schemeClr val="tx1"/>
                  </a:solidFill>
                  <a:latin typeface="Times" pitchFamily="2" charset="0"/>
                </a:defRPr>
              </a:lvl2pPr>
              <a:lvl3pPr marL="1143000" indent="-228600">
                <a:defRPr sz="1200">
                  <a:solidFill>
                    <a:schemeClr val="tx1"/>
                  </a:solidFill>
                  <a:latin typeface="Times" pitchFamily="2" charset="0"/>
                </a:defRPr>
              </a:lvl3pPr>
              <a:lvl4pPr marL="1600200" indent="-228600">
                <a:defRPr sz="1200">
                  <a:solidFill>
                    <a:schemeClr val="tx1"/>
                  </a:solidFill>
                  <a:latin typeface="Times" pitchFamily="2" charset="0"/>
                </a:defRPr>
              </a:lvl4pPr>
              <a:lvl5pPr marL="2057400" indent="-228600">
                <a:defRPr sz="1200">
                  <a:solidFill>
                    <a:schemeClr val="tx1"/>
                  </a:solidFill>
                  <a:latin typeface="Times" pitchFamily="2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Times" pitchFamily="2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Times" pitchFamily="2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Times" pitchFamily="2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>
                <a:lnSpc>
                  <a:spcPct val="90000"/>
                </a:lnSpc>
              </a:pPr>
              <a:r>
                <a:rPr lang="en-US" altLang="en-US" b="1"/>
                <a:t>SC male gray </a:t>
              </a:r>
            </a:p>
            <a:p>
              <a:pPr>
                <a:lnSpc>
                  <a:spcPct val="90000"/>
                </a:lnSpc>
              </a:pPr>
              <a:r>
                <a:rPr lang="en-US" altLang="en-US" b="1"/>
                <a:t>tree frog</a:t>
              </a:r>
            </a:p>
          </p:txBody>
        </p:sp>
        <p:sp>
          <p:nvSpPr>
            <p:cNvPr id="10" name="Text Box 9">
              <a:extLst>
                <a:ext uri="{FF2B5EF4-FFF2-40B4-BE49-F238E27FC236}">
                  <a16:creationId xmlns:a16="http://schemas.microsoft.com/office/drawing/2014/main" id="{3F002E0E-37CA-4EF1-2104-B743080E9EF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86238" y="1784350"/>
              <a:ext cx="1050925" cy="34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/>
            <a:lstStyle>
              <a:lvl1pPr>
                <a:defRPr sz="1200">
                  <a:solidFill>
                    <a:schemeClr val="tx1"/>
                  </a:solidFill>
                  <a:latin typeface="Times" pitchFamily="2" charset="0"/>
                </a:defRPr>
              </a:lvl1pPr>
              <a:lvl2pPr marL="742950" indent="-285750">
                <a:defRPr sz="1200">
                  <a:solidFill>
                    <a:schemeClr val="tx1"/>
                  </a:solidFill>
                  <a:latin typeface="Times" pitchFamily="2" charset="0"/>
                </a:defRPr>
              </a:lvl2pPr>
              <a:lvl3pPr marL="1143000" indent="-228600">
                <a:defRPr sz="1200">
                  <a:solidFill>
                    <a:schemeClr val="tx1"/>
                  </a:solidFill>
                  <a:latin typeface="Times" pitchFamily="2" charset="0"/>
                </a:defRPr>
              </a:lvl3pPr>
              <a:lvl4pPr marL="1600200" indent="-228600">
                <a:defRPr sz="1200">
                  <a:solidFill>
                    <a:schemeClr val="tx1"/>
                  </a:solidFill>
                  <a:latin typeface="Times" pitchFamily="2" charset="0"/>
                </a:defRPr>
              </a:lvl4pPr>
              <a:lvl5pPr marL="2057400" indent="-228600">
                <a:defRPr sz="1200">
                  <a:solidFill>
                    <a:schemeClr val="tx1"/>
                  </a:solidFill>
                  <a:latin typeface="Times" pitchFamily="2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Times" pitchFamily="2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Times" pitchFamily="2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Times" pitchFamily="2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>
                <a:lnSpc>
                  <a:spcPct val="90000"/>
                </a:lnSpc>
              </a:pPr>
              <a:r>
                <a:rPr lang="en-US" altLang="en-US" b="1"/>
                <a:t>Female gray </a:t>
              </a:r>
            </a:p>
            <a:p>
              <a:pPr>
                <a:lnSpc>
                  <a:spcPct val="90000"/>
                </a:lnSpc>
              </a:pPr>
              <a:r>
                <a:rPr lang="en-US" altLang="en-US" b="1"/>
                <a:t>tree frog</a:t>
              </a:r>
            </a:p>
          </p:txBody>
        </p:sp>
        <p:sp>
          <p:nvSpPr>
            <p:cNvPr id="11" name="Text Box 10">
              <a:extLst>
                <a:ext uri="{FF2B5EF4-FFF2-40B4-BE49-F238E27FC236}">
                  <a16:creationId xmlns:a16="http://schemas.microsoft.com/office/drawing/2014/main" id="{B3115FE5-89DC-1468-4A2C-F2ED29B59B2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38513" y="2570163"/>
              <a:ext cx="2608262" cy="214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/>
            <a:lstStyle>
              <a:lvl1pPr>
                <a:defRPr sz="1200">
                  <a:solidFill>
                    <a:schemeClr val="tx1"/>
                  </a:solidFill>
                  <a:latin typeface="Times" pitchFamily="2" charset="0"/>
                </a:defRPr>
              </a:lvl1pPr>
              <a:lvl2pPr marL="742950" indent="-285750">
                <a:defRPr sz="1200">
                  <a:solidFill>
                    <a:schemeClr val="tx1"/>
                  </a:solidFill>
                  <a:latin typeface="Times" pitchFamily="2" charset="0"/>
                </a:defRPr>
              </a:lvl2pPr>
              <a:lvl3pPr marL="1143000" indent="-228600">
                <a:defRPr sz="1200">
                  <a:solidFill>
                    <a:schemeClr val="tx1"/>
                  </a:solidFill>
                  <a:latin typeface="Times" pitchFamily="2" charset="0"/>
                </a:defRPr>
              </a:lvl3pPr>
              <a:lvl4pPr marL="1600200" indent="-228600">
                <a:defRPr sz="1200">
                  <a:solidFill>
                    <a:schemeClr val="tx1"/>
                  </a:solidFill>
                  <a:latin typeface="Times" pitchFamily="2" charset="0"/>
                </a:defRPr>
              </a:lvl4pPr>
              <a:lvl5pPr marL="2057400" indent="-228600">
                <a:defRPr sz="1200">
                  <a:solidFill>
                    <a:schemeClr val="tx1"/>
                  </a:solidFill>
                  <a:latin typeface="Times" pitchFamily="2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Times" pitchFamily="2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Times" pitchFamily="2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Times" pitchFamily="2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>
                <a:lnSpc>
                  <a:spcPct val="90000"/>
                </a:lnSpc>
              </a:pPr>
              <a:r>
                <a:rPr lang="en-US" altLang="en-US" b="1"/>
                <a:t>SC sperm   </a:t>
              </a:r>
              <a:r>
                <a:rPr lang="en-US" altLang="en-US" b="1">
                  <a:sym typeface="Symbol" pitchFamily="2" charset="2"/>
                </a:rPr>
                <a:t>   Eggs    LC sperm</a:t>
              </a:r>
            </a:p>
          </p:txBody>
        </p:sp>
        <p:sp>
          <p:nvSpPr>
            <p:cNvPr id="12" name="Text Box 11">
              <a:extLst>
                <a:ext uri="{FF2B5EF4-FFF2-40B4-BE49-F238E27FC236}">
                  <a16:creationId xmlns:a16="http://schemas.microsoft.com/office/drawing/2014/main" id="{80FC0DA8-842D-D2A6-14A3-B2DC715584A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25850" y="3433763"/>
              <a:ext cx="2109788" cy="341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/>
            <a:lstStyle>
              <a:lvl1pPr>
                <a:defRPr sz="1200">
                  <a:solidFill>
                    <a:schemeClr val="tx1"/>
                  </a:solidFill>
                  <a:latin typeface="Times" pitchFamily="2" charset="0"/>
                </a:defRPr>
              </a:lvl1pPr>
              <a:lvl2pPr marL="742950" indent="-285750">
                <a:defRPr sz="1200">
                  <a:solidFill>
                    <a:schemeClr val="tx1"/>
                  </a:solidFill>
                  <a:latin typeface="Times" pitchFamily="2" charset="0"/>
                </a:defRPr>
              </a:lvl2pPr>
              <a:lvl3pPr marL="1143000" indent="-228600">
                <a:defRPr sz="1200">
                  <a:solidFill>
                    <a:schemeClr val="tx1"/>
                  </a:solidFill>
                  <a:latin typeface="Times" pitchFamily="2" charset="0"/>
                </a:defRPr>
              </a:lvl3pPr>
              <a:lvl4pPr marL="1600200" indent="-228600">
                <a:defRPr sz="1200">
                  <a:solidFill>
                    <a:schemeClr val="tx1"/>
                  </a:solidFill>
                  <a:latin typeface="Times" pitchFamily="2" charset="0"/>
                </a:defRPr>
              </a:lvl4pPr>
              <a:lvl5pPr marL="2057400" indent="-228600">
                <a:defRPr sz="1200">
                  <a:solidFill>
                    <a:schemeClr val="tx1"/>
                  </a:solidFill>
                  <a:latin typeface="Times" pitchFamily="2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Times" pitchFamily="2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Times" pitchFamily="2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Times" pitchFamily="2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>
                <a:lnSpc>
                  <a:spcPct val="90000"/>
                </a:lnSpc>
              </a:pPr>
              <a:r>
                <a:rPr lang="en-US" altLang="en-US" b="1"/>
                <a:t>Offspring of     Offspring of</a:t>
              </a:r>
            </a:p>
            <a:p>
              <a:pPr>
                <a:lnSpc>
                  <a:spcPct val="90000"/>
                </a:lnSpc>
              </a:pPr>
              <a:r>
                <a:rPr lang="en-US" altLang="en-US" b="1"/>
                <a:t>SC father          LC father</a:t>
              </a:r>
              <a:endParaRPr lang="en-US" altLang="en-US" b="1">
                <a:sym typeface="Symbol" pitchFamily="2" charset="2"/>
              </a:endParaRPr>
            </a:p>
          </p:txBody>
        </p:sp>
        <p:sp>
          <p:nvSpPr>
            <p:cNvPr id="13" name="Text Box 12">
              <a:extLst>
                <a:ext uri="{FF2B5EF4-FFF2-40B4-BE49-F238E27FC236}">
                  <a16:creationId xmlns:a16="http://schemas.microsoft.com/office/drawing/2014/main" id="{E838DDFD-7973-350F-CA59-2A9A87D8900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62200" y="4110038"/>
              <a:ext cx="4514850" cy="1555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/>
            <a:lstStyle>
              <a:lvl1pPr>
                <a:defRPr sz="1200">
                  <a:solidFill>
                    <a:schemeClr val="tx1"/>
                  </a:solidFill>
                  <a:latin typeface="Times" pitchFamily="2" charset="0"/>
                </a:defRPr>
              </a:lvl1pPr>
              <a:lvl2pPr marL="742950" indent="-285750">
                <a:defRPr sz="1200">
                  <a:solidFill>
                    <a:schemeClr val="tx1"/>
                  </a:solidFill>
                  <a:latin typeface="Times" pitchFamily="2" charset="0"/>
                </a:defRPr>
              </a:lvl2pPr>
              <a:lvl3pPr marL="1143000" indent="-228600">
                <a:defRPr sz="1200">
                  <a:solidFill>
                    <a:schemeClr val="tx1"/>
                  </a:solidFill>
                  <a:latin typeface="Times" pitchFamily="2" charset="0"/>
                </a:defRPr>
              </a:lvl3pPr>
              <a:lvl4pPr marL="1600200" indent="-228600">
                <a:defRPr sz="1200">
                  <a:solidFill>
                    <a:schemeClr val="tx1"/>
                  </a:solidFill>
                  <a:latin typeface="Times" pitchFamily="2" charset="0"/>
                </a:defRPr>
              </a:lvl4pPr>
              <a:lvl5pPr marL="2057400" indent="-228600">
                <a:defRPr sz="1200">
                  <a:solidFill>
                    <a:schemeClr val="tx1"/>
                  </a:solidFill>
                  <a:latin typeface="Times" pitchFamily="2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Times" pitchFamily="2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Times" pitchFamily="2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Times" pitchFamily="2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>
                <a:lnSpc>
                  <a:spcPct val="90000"/>
                </a:lnSpc>
              </a:pPr>
              <a:r>
                <a:rPr lang="en-US" altLang="en-US" b="1"/>
                <a:t>Survival and growth of these half-sibling offspring compared</a:t>
              </a:r>
              <a:endParaRPr lang="en-US" altLang="en-US" b="1">
                <a:sym typeface="Symbol" pitchFamily="2" charset="2"/>
              </a:endParaRPr>
            </a:p>
          </p:txBody>
        </p:sp>
        <p:sp>
          <p:nvSpPr>
            <p:cNvPr id="14" name="Text Box 13">
              <a:extLst>
                <a:ext uri="{FF2B5EF4-FFF2-40B4-BE49-F238E27FC236}">
                  <a16:creationId xmlns:a16="http://schemas.microsoft.com/office/drawing/2014/main" id="{5D555A01-9D98-CBCF-D2E6-F89E3685F89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11400" y="4483100"/>
              <a:ext cx="1104900" cy="1555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/>
            <a:lstStyle>
              <a:lvl1pPr>
                <a:defRPr sz="1200">
                  <a:solidFill>
                    <a:schemeClr val="tx1"/>
                  </a:solidFill>
                  <a:latin typeface="Times" pitchFamily="2" charset="0"/>
                </a:defRPr>
              </a:lvl1pPr>
              <a:lvl2pPr marL="742950" indent="-285750">
                <a:defRPr sz="1200">
                  <a:solidFill>
                    <a:schemeClr val="tx1"/>
                  </a:solidFill>
                  <a:latin typeface="Times" pitchFamily="2" charset="0"/>
                </a:defRPr>
              </a:lvl2pPr>
              <a:lvl3pPr marL="1143000" indent="-228600">
                <a:defRPr sz="1200">
                  <a:solidFill>
                    <a:schemeClr val="tx1"/>
                  </a:solidFill>
                  <a:latin typeface="Times" pitchFamily="2" charset="0"/>
                </a:defRPr>
              </a:lvl3pPr>
              <a:lvl4pPr marL="1600200" indent="-228600">
                <a:defRPr sz="1200">
                  <a:solidFill>
                    <a:schemeClr val="tx1"/>
                  </a:solidFill>
                  <a:latin typeface="Times" pitchFamily="2" charset="0"/>
                </a:defRPr>
              </a:lvl4pPr>
              <a:lvl5pPr marL="2057400" indent="-228600">
                <a:defRPr sz="1200">
                  <a:solidFill>
                    <a:schemeClr val="tx1"/>
                  </a:solidFill>
                  <a:latin typeface="Times" pitchFamily="2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Times" pitchFamily="2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Times" pitchFamily="2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Times" pitchFamily="2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r>
                <a:rPr lang="en-US" altLang="en-US" sz="1300" b="1">
                  <a:solidFill>
                    <a:srgbClr val="DC1B3A"/>
                  </a:solidFill>
                </a:rPr>
                <a:t>RESULTS</a:t>
              </a:r>
            </a:p>
          </p:txBody>
        </p:sp>
        <p:sp>
          <p:nvSpPr>
            <p:cNvPr id="15" name="Text Box 14">
              <a:extLst>
                <a:ext uri="{FF2B5EF4-FFF2-40B4-BE49-F238E27FC236}">
                  <a16:creationId xmlns:a16="http://schemas.microsoft.com/office/drawing/2014/main" id="{ADC1235E-EA9D-72F9-40FD-F22A655540C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86013" y="5702300"/>
              <a:ext cx="1719262" cy="1635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/>
            <a:lstStyle>
              <a:lvl1pPr>
                <a:defRPr sz="1200">
                  <a:solidFill>
                    <a:schemeClr val="tx1"/>
                  </a:solidFill>
                  <a:latin typeface="Times" pitchFamily="2" charset="0"/>
                </a:defRPr>
              </a:lvl1pPr>
              <a:lvl2pPr marL="742950" indent="-285750">
                <a:defRPr sz="1200">
                  <a:solidFill>
                    <a:schemeClr val="tx1"/>
                  </a:solidFill>
                  <a:latin typeface="Times" pitchFamily="2" charset="0"/>
                </a:defRPr>
              </a:lvl2pPr>
              <a:lvl3pPr marL="1143000" indent="-228600">
                <a:defRPr sz="1200">
                  <a:solidFill>
                    <a:schemeClr val="tx1"/>
                  </a:solidFill>
                  <a:latin typeface="Times" pitchFamily="2" charset="0"/>
                </a:defRPr>
              </a:lvl3pPr>
              <a:lvl4pPr marL="1600200" indent="-228600">
                <a:defRPr sz="1200">
                  <a:solidFill>
                    <a:schemeClr val="tx1"/>
                  </a:solidFill>
                  <a:latin typeface="Times" pitchFamily="2" charset="0"/>
                </a:defRPr>
              </a:lvl4pPr>
              <a:lvl5pPr marL="2057400" indent="-228600">
                <a:defRPr sz="1200">
                  <a:solidFill>
                    <a:schemeClr val="tx1"/>
                  </a:solidFill>
                  <a:latin typeface="Times" pitchFamily="2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Times" pitchFamily="2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Times" pitchFamily="2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Times" pitchFamily="2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>
                <a:lnSpc>
                  <a:spcPct val="90000"/>
                </a:lnSpc>
              </a:pPr>
              <a:r>
                <a:rPr lang="en-US" altLang="en-US" b="1"/>
                <a:t>Time to metamorphosis</a:t>
              </a:r>
              <a:endParaRPr lang="en-US" altLang="en-US" b="1">
                <a:sym typeface="Symbol" pitchFamily="2" charset="2"/>
              </a:endParaRPr>
            </a:p>
          </p:txBody>
        </p:sp>
        <p:sp>
          <p:nvSpPr>
            <p:cNvPr id="16" name="Text Box 15">
              <a:extLst>
                <a:ext uri="{FF2B5EF4-FFF2-40B4-BE49-F238E27FC236}">
                  <a16:creationId xmlns:a16="http://schemas.microsoft.com/office/drawing/2014/main" id="{8E56001B-4912-31FC-4D66-D39D7AA86E0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87600" y="5151438"/>
              <a:ext cx="1981200" cy="180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/>
            <a:lstStyle>
              <a:lvl1pPr>
                <a:defRPr sz="1200">
                  <a:solidFill>
                    <a:schemeClr val="tx1"/>
                  </a:solidFill>
                  <a:latin typeface="Times" pitchFamily="2" charset="0"/>
                </a:defRPr>
              </a:lvl1pPr>
              <a:lvl2pPr marL="742950" indent="-285750">
                <a:defRPr sz="1200">
                  <a:solidFill>
                    <a:schemeClr val="tx1"/>
                  </a:solidFill>
                  <a:latin typeface="Times" pitchFamily="2" charset="0"/>
                </a:defRPr>
              </a:lvl2pPr>
              <a:lvl3pPr marL="1143000" indent="-228600">
                <a:defRPr sz="1200">
                  <a:solidFill>
                    <a:schemeClr val="tx1"/>
                  </a:solidFill>
                  <a:latin typeface="Times" pitchFamily="2" charset="0"/>
                </a:defRPr>
              </a:lvl3pPr>
              <a:lvl4pPr marL="1600200" indent="-228600">
                <a:defRPr sz="1200">
                  <a:solidFill>
                    <a:schemeClr val="tx1"/>
                  </a:solidFill>
                  <a:latin typeface="Times" pitchFamily="2" charset="0"/>
                </a:defRPr>
              </a:lvl4pPr>
              <a:lvl5pPr marL="2057400" indent="-228600">
                <a:defRPr sz="1200">
                  <a:solidFill>
                    <a:schemeClr val="tx1"/>
                  </a:solidFill>
                  <a:latin typeface="Times" pitchFamily="2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Times" pitchFamily="2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Times" pitchFamily="2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Times" pitchFamily="2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>
                <a:lnSpc>
                  <a:spcPct val="90000"/>
                </a:lnSpc>
              </a:pPr>
              <a:r>
                <a:rPr lang="en-US" altLang="en-US" b="1"/>
                <a:t>Larval survival</a:t>
              </a:r>
              <a:endParaRPr lang="en-US" altLang="en-US" b="1">
                <a:sym typeface="Symbol" pitchFamily="2" charset="2"/>
              </a:endParaRPr>
            </a:p>
          </p:txBody>
        </p:sp>
        <p:sp>
          <p:nvSpPr>
            <p:cNvPr id="17" name="Text Box 16">
              <a:extLst>
                <a:ext uri="{FF2B5EF4-FFF2-40B4-BE49-F238E27FC236}">
                  <a16:creationId xmlns:a16="http://schemas.microsoft.com/office/drawing/2014/main" id="{A5789B98-253A-5196-BC5E-1AAF462ECE2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87600" y="5427663"/>
              <a:ext cx="1981200" cy="180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/>
            <a:lstStyle>
              <a:lvl1pPr>
                <a:defRPr sz="1200">
                  <a:solidFill>
                    <a:schemeClr val="tx1"/>
                  </a:solidFill>
                  <a:latin typeface="Times" pitchFamily="2" charset="0"/>
                </a:defRPr>
              </a:lvl1pPr>
              <a:lvl2pPr marL="742950" indent="-285750">
                <a:defRPr sz="1200">
                  <a:solidFill>
                    <a:schemeClr val="tx1"/>
                  </a:solidFill>
                  <a:latin typeface="Times" pitchFamily="2" charset="0"/>
                </a:defRPr>
              </a:lvl2pPr>
              <a:lvl3pPr marL="1143000" indent="-228600">
                <a:defRPr sz="1200">
                  <a:solidFill>
                    <a:schemeClr val="tx1"/>
                  </a:solidFill>
                  <a:latin typeface="Times" pitchFamily="2" charset="0"/>
                </a:defRPr>
              </a:lvl3pPr>
              <a:lvl4pPr marL="1600200" indent="-228600">
                <a:defRPr sz="1200">
                  <a:solidFill>
                    <a:schemeClr val="tx1"/>
                  </a:solidFill>
                  <a:latin typeface="Times" pitchFamily="2" charset="0"/>
                </a:defRPr>
              </a:lvl4pPr>
              <a:lvl5pPr marL="2057400" indent="-228600">
                <a:defRPr sz="1200">
                  <a:solidFill>
                    <a:schemeClr val="tx1"/>
                  </a:solidFill>
                  <a:latin typeface="Times" pitchFamily="2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Times" pitchFamily="2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Times" pitchFamily="2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Times" pitchFamily="2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>
                <a:lnSpc>
                  <a:spcPct val="90000"/>
                </a:lnSpc>
              </a:pPr>
              <a:r>
                <a:rPr lang="en-US" altLang="en-US" b="1"/>
                <a:t>Larval growth</a:t>
              </a:r>
              <a:endParaRPr lang="en-US" altLang="en-US" b="1">
                <a:sym typeface="Symbol" pitchFamily="2" charset="2"/>
              </a:endParaRPr>
            </a:p>
          </p:txBody>
        </p:sp>
        <p:sp>
          <p:nvSpPr>
            <p:cNvPr id="18" name="Text Box 17">
              <a:extLst>
                <a:ext uri="{FF2B5EF4-FFF2-40B4-BE49-F238E27FC236}">
                  <a16:creationId xmlns:a16="http://schemas.microsoft.com/office/drawing/2014/main" id="{DC3E6AFD-540F-38F8-C3AB-2C4E194E036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84425" y="6176963"/>
              <a:ext cx="4243388" cy="2651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/>
            <a:lstStyle>
              <a:lvl1pPr>
                <a:defRPr sz="1200">
                  <a:solidFill>
                    <a:schemeClr val="tx1"/>
                  </a:solidFill>
                  <a:latin typeface="Times" pitchFamily="2" charset="0"/>
                </a:defRPr>
              </a:lvl1pPr>
              <a:lvl2pPr marL="742950" indent="-285750">
                <a:defRPr sz="1200">
                  <a:solidFill>
                    <a:schemeClr val="tx1"/>
                  </a:solidFill>
                  <a:latin typeface="Times" pitchFamily="2" charset="0"/>
                </a:defRPr>
              </a:lvl2pPr>
              <a:lvl3pPr marL="1143000" indent="-228600">
                <a:defRPr sz="1200">
                  <a:solidFill>
                    <a:schemeClr val="tx1"/>
                  </a:solidFill>
                  <a:latin typeface="Times" pitchFamily="2" charset="0"/>
                </a:defRPr>
              </a:lvl3pPr>
              <a:lvl4pPr marL="1600200" indent="-228600">
                <a:defRPr sz="1200">
                  <a:solidFill>
                    <a:schemeClr val="tx1"/>
                  </a:solidFill>
                  <a:latin typeface="Times" pitchFamily="2" charset="0"/>
                </a:defRPr>
              </a:lvl4pPr>
              <a:lvl5pPr marL="2057400" indent="-228600">
                <a:defRPr sz="1200">
                  <a:solidFill>
                    <a:schemeClr val="tx1"/>
                  </a:solidFill>
                  <a:latin typeface="Times" pitchFamily="2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Times" pitchFamily="2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Times" pitchFamily="2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Times" pitchFamily="2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>
                <a:lnSpc>
                  <a:spcPct val="90000"/>
                </a:lnSpc>
              </a:pPr>
              <a:r>
                <a:rPr lang="en-US" altLang="en-US" sz="900" b="1"/>
                <a:t>NSD = no significant difference; LC better = offspring of LC males superior to </a:t>
              </a:r>
            </a:p>
            <a:p>
              <a:pPr>
                <a:lnSpc>
                  <a:spcPct val="90000"/>
                </a:lnSpc>
              </a:pPr>
              <a:r>
                <a:rPr lang="en-US" altLang="en-US" sz="900" b="1"/>
                <a:t>offspring of SC males.  </a:t>
              </a:r>
            </a:p>
          </p:txBody>
        </p:sp>
        <p:sp>
          <p:nvSpPr>
            <p:cNvPr id="19" name="Text Box 18">
              <a:extLst>
                <a:ext uri="{FF2B5EF4-FFF2-40B4-BE49-F238E27FC236}">
                  <a16:creationId xmlns:a16="http://schemas.microsoft.com/office/drawing/2014/main" id="{67983642-FB2D-F51C-984A-228443E3448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00300" y="4852988"/>
              <a:ext cx="1981200" cy="180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/>
            <a:lstStyle>
              <a:lvl1pPr>
                <a:defRPr sz="1200">
                  <a:solidFill>
                    <a:schemeClr val="tx1"/>
                  </a:solidFill>
                  <a:latin typeface="Times" pitchFamily="2" charset="0"/>
                </a:defRPr>
              </a:lvl1pPr>
              <a:lvl2pPr marL="742950" indent="-285750">
                <a:defRPr sz="1200">
                  <a:solidFill>
                    <a:schemeClr val="tx1"/>
                  </a:solidFill>
                  <a:latin typeface="Times" pitchFamily="2" charset="0"/>
                </a:defRPr>
              </a:lvl2pPr>
              <a:lvl3pPr marL="1143000" indent="-228600">
                <a:defRPr sz="1200">
                  <a:solidFill>
                    <a:schemeClr val="tx1"/>
                  </a:solidFill>
                  <a:latin typeface="Times" pitchFamily="2" charset="0"/>
                </a:defRPr>
              </a:lvl3pPr>
              <a:lvl4pPr marL="1600200" indent="-228600">
                <a:defRPr sz="1200">
                  <a:solidFill>
                    <a:schemeClr val="tx1"/>
                  </a:solidFill>
                  <a:latin typeface="Times" pitchFamily="2" charset="0"/>
                </a:defRPr>
              </a:lvl4pPr>
              <a:lvl5pPr marL="2057400" indent="-228600">
                <a:defRPr sz="1200">
                  <a:solidFill>
                    <a:schemeClr val="tx1"/>
                  </a:solidFill>
                  <a:latin typeface="Times" pitchFamily="2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Times" pitchFamily="2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Times" pitchFamily="2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Times" pitchFamily="2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>
                <a:lnSpc>
                  <a:spcPct val="90000"/>
                </a:lnSpc>
              </a:pPr>
              <a:r>
                <a:rPr lang="en-US" altLang="en-US" sz="1300" b="1"/>
                <a:t>Offspring Performance</a:t>
              </a:r>
              <a:endParaRPr lang="en-US" altLang="en-US" sz="1300" b="1">
                <a:sym typeface="Symbol" pitchFamily="2" charset="2"/>
              </a:endParaRPr>
            </a:p>
          </p:txBody>
        </p:sp>
        <p:sp>
          <p:nvSpPr>
            <p:cNvPr id="20" name="Text Box 19">
              <a:extLst>
                <a:ext uri="{FF2B5EF4-FFF2-40B4-BE49-F238E27FC236}">
                  <a16:creationId xmlns:a16="http://schemas.microsoft.com/office/drawing/2014/main" id="{8F25F2ED-0915-A568-6033-E5C8CF64D3B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97400" y="4852988"/>
              <a:ext cx="431800" cy="187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/>
            <a:lstStyle>
              <a:lvl1pPr>
                <a:defRPr sz="1200">
                  <a:solidFill>
                    <a:schemeClr val="tx1"/>
                  </a:solidFill>
                  <a:latin typeface="Times" pitchFamily="2" charset="0"/>
                </a:defRPr>
              </a:lvl1pPr>
              <a:lvl2pPr marL="742950" indent="-285750">
                <a:defRPr sz="1200">
                  <a:solidFill>
                    <a:schemeClr val="tx1"/>
                  </a:solidFill>
                  <a:latin typeface="Times" pitchFamily="2" charset="0"/>
                </a:defRPr>
              </a:lvl2pPr>
              <a:lvl3pPr marL="1143000" indent="-228600">
                <a:defRPr sz="1200">
                  <a:solidFill>
                    <a:schemeClr val="tx1"/>
                  </a:solidFill>
                  <a:latin typeface="Times" pitchFamily="2" charset="0"/>
                </a:defRPr>
              </a:lvl3pPr>
              <a:lvl4pPr marL="1600200" indent="-228600">
                <a:defRPr sz="1200">
                  <a:solidFill>
                    <a:schemeClr val="tx1"/>
                  </a:solidFill>
                  <a:latin typeface="Times" pitchFamily="2" charset="0"/>
                </a:defRPr>
              </a:lvl4pPr>
              <a:lvl5pPr marL="2057400" indent="-228600">
                <a:defRPr sz="1200">
                  <a:solidFill>
                    <a:schemeClr val="tx1"/>
                  </a:solidFill>
                  <a:latin typeface="Times" pitchFamily="2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Times" pitchFamily="2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Times" pitchFamily="2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Times" pitchFamily="2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>
                <a:lnSpc>
                  <a:spcPct val="90000"/>
                </a:lnSpc>
              </a:pPr>
              <a:r>
                <a:rPr lang="en-US" altLang="en-US" sz="1300" b="1"/>
                <a:t>1995</a:t>
              </a:r>
              <a:endParaRPr lang="en-US" altLang="en-US" sz="1300" b="1">
                <a:sym typeface="Symbol" pitchFamily="2" charset="2"/>
              </a:endParaRPr>
            </a:p>
          </p:txBody>
        </p:sp>
        <p:sp>
          <p:nvSpPr>
            <p:cNvPr id="21" name="Text Box 20">
              <a:extLst>
                <a:ext uri="{FF2B5EF4-FFF2-40B4-BE49-F238E27FC236}">
                  <a16:creationId xmlns:a16="http://schemas.microsoft.com/office/drawing/2014/main" id="{017873D5-86AA-3929-804E-7CCCC737EE9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91200" y="4833938"/>
              <a:ext cx="431800" cy="187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/>
            <a:lstStyle>
              <a:lvl1pPr>
                <a:defRPr sz="1200">
                  <a:solidFill>
                    <a:schemeClr val="tx1"/>
                  </a:solidFill>
                  <a:latin typeface="Times" pitchFamily="2" charset="0"/>
                </a:defRPr>
              </a:lvl1pPr>
              <a:lvl2pPr marL="742950" indent="-285750">
                <a:defRPr sz="1200">
                  <a:solidFill>
                    <a:schemeClr val="tx1"/>
                  </a:solidFill>
                  <a:latin typeface="Times" pitchFamily="2" charset="0"/>
                </a:defRPr>
              </a:lvl2pPr>
              <a:lvl3pPr marL="1143000" indent="-228600">
                <a:defRPr sz="1200">
                  <a:solidFill>
                    <a:schemeClr val="tx1"/>
                  </a:solidFill>
                  <a:latin typeface="Times" pitchFamily="2" charset="0"/>
                </a:defRPr>
              </a:lvl3pPr>
              <a:lvl4pPr marL="1600200" indent="-228600">
                <a:defRPr sz="1200">
                  <a:solidFill>
                    <a:schemeClr val="tx1"/>
                  </a:solidFill>
                  <a:latin typeface="Times" pitchFamily="2" charset="0"/>
                </a:defRPr>
              </a:lvl4pPr>
              <a:lvl5pPr marL="2057400" indent="-228600">
                <a:defRPr sz="1200">
                  <a:solidFill>
                    <a:schemeClr val="tx1"/>
                  </a:solidFill>
                  <a:latin typeface="Times" pitchFamily="2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Times" pitchFamily="2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Times" pitchFamily="2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Times" pitchFamily="2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>
                <a:lnSpc>
                  <a:spcPct val="90000"/>
                </a:lnSpc>
              </a:pPr>
              <a:r>
                <a:rPr lang="en-US" altLang="en-US" sz="1300" b="1"/>
                <a:t>1996</a:t>
              </a:r>
              <a:endParaRPr lang="en-US" altLang="en-US" sz="1300" b="1">
                <a:sym typeface="Symbol" pitchFamily="2" charset="2"/>
              </a:endParaRPr>
            </a:p>
          </p:txBody>
        </p:sp>
        <p:sp>
          <p:nvSpPr>
            <p:cNvPr id="22" name="Text Box 21">
              <a:extLst>
                <a:ext uri="{FF2B5EF4-FFF2-40B4-BE49-F238E27FC236}">
                  <a16:creationId xmlns:a16="http://schemas.microsoft.com/office/drawing/2014/main" id="{86D209EE-DEEF-BB8F-5534-0296BF86E0A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03750" y="5151438"/>
              <a:ext cx="774700" cy="1746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/>
            <a:lstStyle>
              <a:lvl1pPr>
                <a:defRPr sz="1200">
                  <a:solidFill>
                    <a:schemeClr val="tx1"/>
                  </a:solidFill>
                  <a:latin typeface="Times" pitchFamily="2" charset="0"/>
                </a:defRPr>
              </a:lvl1pPr>
              <a:lvl2pPr marL="742950" indent="-285750">
                <a:defRPr sz="1200">
                  <a:solidFill>
                    <a:schemeClr val="tx1"/>
                  </a:solidFill>
                  <a:latin typeface="Times" pitchFamily="2" charset="0"/>
                </a:defRPr>
              </a:lvl2pPr>
              <a:lvl3pPr marL="1143000" indent="-228600">
                <a:defRPr sz="1200">
                  <a:solidFill>
                    <a:schemeClr val="tx1"/>
                  </a:solidFill>
                  <a:latin typeface="Times" pitchFamily="2" charset="0"/>
                </a:defRPr>
              </a:lvl3pPr>
              <a:lvl4pPr marL="1600200" indent="-228600">
                <a:defRPr sz="1200">
                  <a:solidFill>
                    <a:schemeClr val="tx1"/>
                  </a:solidFill>
                  <a:latin typeface="Times" pitchFamily="2" charset="0"/>
                </a:defRPr>
              </a:lvl4pPr>
              <a:lvl5pPr marL="2057400" indent="-228600">
                <a:defRPr sz="1200">
                  <a:solidFill>
                    <a:schemeClr val="tx1"/>
                  </a:solidFill>
                  <a:latin typeface="Times" pitchFamily="2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Times" pitchFamily="2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Times" pitchFamily="2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Times" pitchFamily="2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>
                <a:lnSpc>
                  <a:spcPct val="90000"/>
                </a:lnSpc>
              </a:pPr>
              <a:r>
                <a:rPr lang="en-US" altLang="en-US" b="1"/>
                <a:t>LC better</a:t>
              </a:r>
              <a:endParaRPr lang="en-US" altLang="en-US" b="1">
                <a:sym typeface="Symbol" pitchFamily="2" charset="2"/>
              </a:endParaRPr>
            </a:p>
          </p:txBody>
        </p:sp>
        <p:sp>
          <p:nvSpPr>
            <p:cNvPr id="23" name="Text Box 22">
              <a:extLst>
                <a:ext uri="{FF2B5EF4-FFF2-40B4-BE49-F238E27FC236}">
                  <a16:creationId xmlns:a16="http://schemas.microsoft.com/office/drawing/2014/main" id="{4B024CA0-C9B2-15A6-553E-42E7EE1587F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97550" y="5153025"/>
              <a:ext cx="774700" cy="1746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/>
            <a:lstStyle>
              <a:lvl1pPr>
                <a:defRPr sz="1200">
                  <a:solidFill>
                    <a:schemeClr val="tx1"/>
                  </a:solidFill>
                  <a:latin typeface="Times" pitchFamily="2" charset="0"/>
                </a:defRPr>
              </a:lvl1pPr>
              <a:lvl2pPr marL="742950" indent="-285750">
                <a:defRPr sz="1200">
                  <a:solidFill>
                    <a:schemeClr val="tx1"/>
                  </a:solidFill>
                  <a:latin typeface="Times" pitchFamily="2" charset="0"/>
                </a:defRPr>
              </a:lvl2pPr>
              <a:lvl3pPr marL="1143000" indent="-228600">
                <a:defRPr sz="1200">
                  <a:solidFill>
                    <a:schemeClr val="tx1"/>
                  </a:solidFill>
                  <a:latin typeface="Times" pitchFamily="2" charset="0"/>
                </a:defRPr>
              </a:lvl3pPr>
              <a:lvl4pPr marL="1600200" indent="-228600">
                <a:defRPr sz="1200">
                  <a:solidFill>
                    <a:schemeClr val="tx1"/>
                  </a:solidFill>
                  <a:latin typeface="Times" pitchFamily="2" charset="0"/>
                </a:defRPr>
              </a:lvl4pPr>
              <a:lvl5pPr marL="2057400" indent="-228600">
                <a:defRPr sz="1200">
                  <a:solidFill>
                    <a:schemeClr val="tx1"/>
                  </a:solidFill>
                  <a:latin typeface="Times" pitchFamily="2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Times" pitchFamily="2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Times" pitchFamily="2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Times" pitchFamily="2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>
                <a:lnSpc>
                  <a:spcPct val="90000"/>
                </a:lnSpc>
              </a:pPr>
              <a:r>
                <a:rPr lang="en-US" altLang="en-US" b="1"/>
                <a:t>NSD</a:t>
              </a:r>
              <a:endParaRPr lang="en-US" altLang="en-US" b="1">
                <a:sym typeface="Symbol" pitchFamily="2" charset="2"/>
              </a:endParaRPr>
            </a:p>
          </p:txBody>
        </p:sp>
        <p:sp>
          <p:nvSpPr>
            <p:cNvPr id="24" name="Text Box 23">
              <a:extLst>
                <a:ext uri="{FF2B5EF4-FFF2-40B4-BE49-F238E27FC236}">
                  <a16:creationId xmlns:a16="http://schemas.microsoft.com/office/drawing/2014/main" id="{35A3067F-03DB-9AEB-49D3-08806FEE8C5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97400" y="5422900"/>
              <a:ext cx="774700" cy="1746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/>
            <a:lstStyle>
              <a:lvl1pPr>
                <a:defRPr sz="1200">
                  <a:solidFill>
                    <a:schemeClr val="tx1"/>
                  </a:solidFill>
                  <a:latin typeface="Times" pitchFamily="2" charset="0"/>
                </a:defRPr>
              </a:lvl1pPr>
              <a:lvl2pPr marL="742950" indent="-285750">
                <a:defRPr sz="1200">
                  <a:solidFill>
                    <a:schemeClr val="tx1"/>
                  </a:solidFill>
                  <a:latin typeface="Times" pitchFamily="2" charset="0"/>
                </a:defRPr>
              </a:lvl2pPr>
              <a:lvl3pPr marL="1143000" indent="-228600">
                <a:defRPr sz="1200">
                  <a:solidFill>
                    <a:schemeClr val="tx1"/>
                  </a:solidFill>
                  <a:latin typeface="Times" pitchFamily="2" charset="0"/>
                </a:defRPr>
              </a:lvl3pPr>
              <a:lvl4pPr marL="1600200" indent="-228600">
                <a:defRPr sz="1200">
                  <a:solidFill>
                    <a:schemeClr val="tx1"/>
                  </a:solidFill>
                  <a:latin typeface="Times" pitchFamily="2" charset="0"/>
                </a:defRPr>
              </a:lvl4pPr>
              <a:lvl5pPr marL="2057400" indent="-228600">
                <a:defRPr sz="1200">
                  <a:solidFill>
                    <a:schemeClr val="tx1"/>
                  </a:solidFill>
                  <a:latin typeface="Times" pitchFamily="2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Times" pitchFamily="2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Times" pitchFamily="2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Times" pitchFamily="2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>
                <a:lnSpc>
                  <a:spcPct val="90000"/>
                </a:lnSpc>
              </a:pPr>
              <a:r>
                <a:rPr lang="en-US" altLang="en-US" b="1"/>
                <a:t>NSD</a:t>
              </a:r>
              <a:endParaRPr lang="en-US" altLang="en-US" b="1">
                <a:sym typeface="Symbol" pitchFamily="2" charset="2"/>
              </a:endParaRPr>
            </a:p>
          </p:txBody>
        </p:sp>
        <p:sp>
          <p:nvSpPr>
            <p:cNvPr id="25" name="Text Box 24">
              <a:extLst>
                <a:ext uri="{FF2B5EF4-FFF2-40B4-BE49-F238E27FC236}">
                  <a16:creationId xmlns:a16="http://schemas.microsoft.com/office/drawing/2014/main" id="{EDBC4533-19C7-B121-71FA-3A1B85F0405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10100" y="5710238"/>
              <a:ext cx="762000" cy="3460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/>
            <a:lstStyle>
              <a:lvl1pPr>
                <a:defRPr sz="1200">
                  <a:solidFill>
                    <a:schemeClr val="tx1"/>
                  </a:solidFill>
                  <a:latin typeface="Times" pitchFamily="2" charset="0"/>
                </a:defRPr>
              </a:lvl1pPr>
              <a:lvl2pPr marL="742950" indent="-285750">
                <a:defRPr sz="1200">
                  <a:solidFill>
                    <a:schemeClr val="tx1"/>
                  </a:solidFill>
                  <a:latin typeface="Times" pitchFamily="2" charset="0"/>
                </a:defRPr>
              </a:lvl2pPr>
              <a:lvl3pPr marL="1143000" indent="-228600">
                <a:defRPr sz="1200">
                  <a:solidFill>
                    <a:schemeClr val="tx1"/>
                  </a:solidFill>
                  <a:latin typeface="Times" pitchFamily="2" charset="0"/>
                </a:defRPr>
              </a:lvl3pPr>
              <a:lvl4pPr marL="1600200" indent="-228600">
                <a:defRPr sz="1200">
                  <a:solidFill>
                    <a:schemeClr val="tx1"/>
                  </a:solidFill>
                  <a:latin typeface="Times" pitchFamily="2" charset="0"/>
                </a:defRPr>
              </a:lvl4pPr>
              <a:lvl5pPr marL="2057400" indent="-228600">
                <a:defRPr sz="1200">
                  <a:solidFill>
                    <a:schemeClr val="tx1"/>
                  </a:solidFill>
                  <a:latin typeface="Times" pitchFamily="2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Times" pitchFamily="2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Times" pitchFamily="2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Times" pitchFamily="2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>
                <a:lnSpc>
                  <a:spcPct val="90000"/>
                </a:lnSpc>
              </a:pPr>
              <a:r>
                <a:rPr lang="en-US" altLang="en-US" b="1"/>
                <a:t>LC better </a:t>
              </a:r>
            </a:p>
            <a:p>
              <a:pPr>
                <a:lnSpc>
                  <a:spcPct val="90000"/>
                </a:lnSpc>
              </a:pPr>
              <a:r>
                <a:rPr lang="en-US" altLang="en-US" b="1"/>
                <a:t>(shorter)</a:t>
              </a:r>
              <a:endParaRPr lang="en-US" altLang="en-US" b="1">
                <a:sym typeface="Symbol" pitchFamily="2" charset="2"/>
              </a:endParaRPr>
            </a:p>
          </p:txBody>
        </p:sp>
        <p:sp>
          <p:nvSpPr>
            <p:cNvPr id="26" name="Text Box 25">
              <a:extLst>
                <a:ext uri="{FF2B5EF4-FFF2-40B4-BE49-F238E27FC236}">
                  <a16:creationId xmlns:a16="http://schemas.microsoft.com/office/drawing/2014/main" id="{BE12DD8C-D1A1-FDB9-4101-880D173F3AF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803900" y="5710238"/>
              <a:ext cx="762000" cy="3460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/>
            <a:lstStyle>
              <a:lvl1pPr>
                <a:defRPr sz="1200">
                  <a:solidFill>
                    <a:schemeClr val="tx1"/>
                  </a:solidFill>
                  <a:latin typeface="Times" pitchFamily="2" charset="0"/>
                </a:defRPr>
              </a:lvl1pPr>
              <a:lvl2pPr marL="742950" indent="-285750">
                <a:defRPr sz="1200">
                  <a:solidFill>
                    <a:schemeClr val="tx1"/>
                  </a:solidFill>
                  <a:latin typeface="Times" pitchFamily="2" charset="0"/>
                </a:defRPr>
              </a:lvl2pPr>
              <a:lvl3pPr marL="1143000" indent="-228600">
                <a:defRPr sz="1200">
                  <a:solidFill>
                    <a:schemeClr val="tx1"/>
                  </a:solidFill>
                  <a:latin typeface="Times" pitchFamily="2" charset="0"/>
                </a:defRPr>
              </a:lvl3pPr>
              <a:lvl4pPr marL="1600200" indent="-228600">
                <a:defRPr sz="1200">
                  <a:solidFill>
                    <a:schemeClr val="tx1"/>
                  </a:solidFill>
                  <a:latin typeface="Times" pitchFamily="2" charset="0"/>
                </a:defRPr>
              </a:lvl4pPr>
              <a:lvl5pPr marL="2057400" indent="-228600">
                <a:defRPr sz="1200">
                  <a:solidFill>
                    <a:schemeClr val="tx1"/>
                  </a:solidFill>
                  <a:latin typeface="Times" pitchFamily="2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Times" pitchFamily="2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Times" pitchFamily="2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Times" pitchFamily="2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>
                <a:lnSpc>
                  <a:spcPct val="90000"/>
                </a:lnSpc>
              </a:pPr>
              <a:r>
                <a:rPr lang="en-US" altLang="en-US" b="1"/>
                <a:t>LC better </a:t>
              </a:r>
            </a:p>
            <a:p>
              <a:pPr>
                <a:lnSpc>
                  <a:spcPct val="90000"/>
                </a:lnSpc>
              </a:pPr>
              <a:r>
                <a:rPr lang="en-US" altLang="en-US" b="1"/>
                <a:t>(shorter)</a:t>
              </a:r>
              <a:endParaRPr lang="en-US" altLang="en-US" b="1">
                <a:sym typeface="Symbol" pitchFamily="2" charset="2"/>
              </a:endParaRPr>
            </a:p>
          </p:txBody>
        </p:sp>
        <p:sp>
          <p:nvSpPr>
            <p:cNvPr id="27" name="Line 26">
              <a:extLst>
                <a:ext uri="{FF2B5EF4-FFF2-40B4-BE49-F238E27FC236}">
                  <a16:creationId xmlns:a16="http://schemas.microsoft.com/office/drawing/2014/main" id="{4654BE83-D903-70C5-2174-4D18A9BC5BA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17975" y="3829050"/>
              <a:ext cx="454025" cy="2286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" name="Line 27">
              <a:extLst>
                <a:ext uri="{FF2B5EF4-FFF2-40B4-BE49-F238E27FC236}">
                  <a16:creationId xmlns:a16="http://schemas.microsoft.com/office/drawing/2014/main" id="{4DDDE26A-ADF9-A7A2-3659-F8142A934D8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572000" y="3825875"/>
              <a:ext cx="469900" cy="23177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" name="Text Box 28">
              <a:extLst>
                <a:ext uri="{FF2B5EF4-FFF2-40B4-BE49-F238E27FC236}">
                  <a16:creationId xmlns:a16="http://schemas.microsoft.com/office/drawing/2014/main" id="{3F02E67A-F643-F171-AE42-997067BD400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94375" y="5427663"/>
              <a:ext cx="774700" cy="1746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/>
            <a:lstStyle>
              <a:lvl1pPr>
                <a:defRPr sz="1200">
                  <a:solidFill>
                    <a:schemeClr val="tx1"/>
                  </a:solidFill>
                  <a:latin typeface="Times" pitchFamily="2" charset="0"/>
                </a:defRPr>
              </a:lvl1pPr>
              <a:lvl2pPr marL="742950" indent="-285750">
                <a:defRPr sz="1200">
                  <a:solidFill>
                    <a:schemeClr val="tx1"/>
                  </a:solidFill>
                  <a:latin typeface="Times" pitchFamily="2" charset="0"/>
                </a:defRPr>
              </a:lvl2pPr>
              <a:lvl3pPr marL="1143000" indent="-228600">
                <a:defRPr sz="1200">
                  <a:solidFill>
                    <a:schemeClr val="tx1"/>
                  </a:solidFill>
                  <a:latin typeface="Times" pitchFamily="2" charset="0"/>
                </a:defRPr>
              </a:lvl3pPr>
              <a:lvl4pPr marL="1600200" indent="-228600">
                <a:defRPr sz="1200">
                  <a:solidFill>
                    <a:schemeClr val="tx1"/>
                  </a:solidFill>
                  <a:latin typeface="Times" pitchFamily="2" charset="0"/>
                </a:defRPr>
              </a:lvl4pPr>
              <a:lvl5pPr marL="2057400" indent="-228600">
                <a:defRPr sz="1200">
                  <a:solidFill>
                    <a:schemeClr val="tx1"/>
                  </a:solidFill>
                  <a:latin typeface="Times" pitchFamily="2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Times" pitchFamily="2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Times" pitchFamily="2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Times" pitchFamily="2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>
                <a:lnSpc>
                  <a:spcPct val="90000"/>
                </a:lnSpc>
              </a:pPr>
              <a:r>
                <a:rPr lang="en-US" altLang="en-US" b="1"/>
                <a:t>LC better</a:t>
              </a:r>
              <a:endParaRPr lang="en-US" altLang="en-US" b="1">
                <a:sym typeface="Symbol" pitchFamily="2" charset="2"/>
              </a:endParaRPr>
            </a:p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Text Box 2">
            <a:extLst>
              <a:ext uri="{FF2B5EF4-FFF2-40B4-BE49-F238E27FC236}">
                <a16:creationId xmlns:a16="http://schemas.microsoft.com/office/drawing/2014/main" id="{B440AE4E-C5A8-2752-F898-5D47AA73F5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52400"/>
            <a:ext cx="891540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en-US" sz="2800">
                <a:latin typeface="Times New Roman" panose="02020603050405020304" pitchFamily="18" charset="0"/>
              </a:rPr>
              <a:t>The presence of glutamate at position 6 in beta-globin causes hemoglobin to polymerize and rbcs to deform </a:t>
            </a:r>
          </a:p>
        </p:txBody>
      </p:sp>
      <p:pic>
        <p:nvPicPr>
          <p:cNvPr id="65538" name="Picture 3" descr="hem A and S oxy versus deoxy">
            <a:extLst>
              <a:ext uri="{FF2B5EF4-FFF2-40B4-BE49-F238E27FC236}">
                <a16:creationId xmlns:a16="http://schemas.microsoft.com/office/drawing/2014/main" id="{8CE7188F-031D-8A76-DB99-6728927416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219200"/>
            <a:ext cx="4076700" cy="3594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5539" name="Picture 4" descr="Sicklecells">
            <a:extLst>
              <a:ext uri="{FF2B5EF4-FFF2-40B4-BE49-F238E27FC236}">
                <a16:creationId xmlns:a16="http://schemas.microsoft.com/office/drawing/2014/main" id="{26C56199-FE28-9440-72EE-6F83A70278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1219200"/>
            <a:ext cx="3135313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5540" name="Rectangle 5">
            <a:extLst>
              <a:ext uri="{FF2B5EF4-FFF2-40B4-BE49-F238E27FC236}">
                <a16:creationId xmlns:a16="http://schemas.microsoft.com/office/drawing/2014/main" id="{7B2B3A65-D7F0-F6DE-D5FA-DC7608C110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876800"/>
            <a:ext cx="937260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Arial" panose="020B0604020202020204" pitchFamily="34" charset="0"/>
              </a:rPr>
              <a:t>“sickling” causes a reduction in oxygen-carrying capacity and sickled rbcs can clog capillaries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87DD56-E557-48FD-C509-E89BE5B173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6107113"/>
            <a:ext cx="595788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i="1">
                <a:latin typeface="Arial" panose="020B0604020202020204" pitchFamily="34" charset="0"/>
              </a:rPr>
              <a:t>Why does the missense mutation persist?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2">
            <a:extLst>
              <a:ext uri="{FF2B5EF4-FFF2-40B4-BE49-F238E27FC236}">
                <a16:creationId xmlns:a16="http://schemas.microsoft.com/office/drawing/2014/main" id="{171E6934-00DF-A1A0-9447-1557AF87A5A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09600" y="152400"/>
            <a:ext cx="8153400" cy="1143000"/>
          </a:xfrm>
        </p:spPr>
        <p:txBody>
          <a:bodyPr/>
          <a:lstStyle/>
          <a:p>
            <a:pPr>
              <a:defRPr/>
            </a:pPr>
            <a:r>
              <a:rPr lang="en-US" sz="3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</a:rPr>
              <a:t>Genetic Structure of a Population</a:t>
            </a:r>
          </a:p>
        </p:txBody>
      </p:sp>
      <p:sp>
        <p:nvSpPr>
          <p:cNvPr id="117763" name="Rectangle 3">
            <a:extLst>
              <a:ext uri="{FF2B5EF4-FFF2-40B4-BE49-F238E27FC236}">
                <a16:creationId xmlns:a16="http://schemas.microsoft.com/office/drawing/2014/main" id="{33619CA3-6632-97A6-6A30-EC25F7B277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09600" y="1066800"/>
            <a:ext cx="7772400" cy="5334000"/>
          </a:xfrm>
        </p:spPr>
        <p:txBody>
          <a:bodyPr/>
          <a:lstStyle/>
          <a:p>
            <a:pPr>
              <a:buFont typeface="Monotype Sorts" pitchFamily="2" charset="2"/>
              <a:buNone/>
              <a:defRPr/>
            </a:pPr>
            <a:r>
              <a:rPr lang="en-US" sz="2400" b="1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SPECIES</a:t>
            </a:r>
          </a:p>
          <a:p>
            <a:pPr>
              <a:buFont typeface="Monotype Sorts" pitchFamily="2" charset="2"/>
              <a:buNone/>
              <a:defRPr/>
            </a:pPr>
            <a:r>
              <a:rPr lang="en-US" sz="2400" dirty="0">
                <a:solidFill>
                  <a:schemeClr val="tx2"/>
                </a:solidFill>
              </a:rPr>
              <a:t>	-a group of individuals who can breed &amp; produce viable, fertile offspring</a:t>
            </a:r>
            <a:endParaRPr lang="en-US" sz="2400" b="1" dirty="0"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buFont typeface="Monotype Sorts" pitchFamily="2" charset="2"/>
              <a:buNone/>
              <a:defRPr/>
            </a:pPr>
            <a:r>
              <a:rPr lang="en-US" sz="2400" b="1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POPULATION</a:t>
            </a:r>
          </a:p>
          <a:p>
            <a:pPr>
              <a:buFont typeface="Monotype Sorts" pitchFamily="2" charset="2"/>
              <a:buNone/>
              <a:defRPr/>
            </a:pPr>
            <a:r>
              <a:rPr lang="en-US" sz="2400" dirty="0">
                <a:solidFill>
                  <a:schemeClr val="tx2"/>
                </a:solidFill>
              </a:rPr>
              <a:t>	-localized group of individuals of the same sp.</a:t>
            </a:r>
          </a:p>
          <a:p>
            <a:pPr>
              <a:buFont typeface="Monotype Sorts" pitchFamily="2" charset="2"/>
              <a:buNone/>
              <a:defRPr/>
            </a:pPr>
            <a:r>
              <a:rPr lang="en-US" sz="2400" dirty="0">
                <a:solidFill>
                  <a:schemeClr val="tx2"/>
                </a:solidFill>
              </a:rPr>
              <a:t>	-may be isolated from other pops. of the same sp.</a:t>
            </a:r>
          </a:p>
          <a:p>
            <a:pPr>
              <a:buFont typeface="Monotype Sorts" pitchFamily="2" charset="2"/>
              <a:buNone/>
              <a:defRPr/>
            </a:pPr>
            <a:r>
              <a:rPr lang="en-US" sz="2400" b="1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GENE POOL</a:t>
            </a:r>
          </a:p>
          <a:p>
            <a:pPr>
              <a:buFont typeface="Monotype Sorts" pitchFamily="2" charset="2"/>
              <a:buNone/>
              <a:defRPr/>
            </a:pPr>
            <a:r>
              <a:rPr lang="en-US" sz="2400" dirty="0">
                <a:solidFill>
                  <a:schemeClr val="tx2"/>
                </a:solidFill>
              </a:rPr>
              <a:t>	-all the alleles in a pop. at any time</a:t>
            </a:r>
          </a:p>
          <a:p>
            <a:pPr>
              <a:buFont typeface="Monotype Sorts" pitchFamily="2" charset="2"/>
              <a:buNone/>
              <a:defRPr/>
            </a:pPr>
            <a:r>
              <a:rPr lang="en-US" sz="2400" dirty="0">
                <a:solidFill>
                  <a:schemeClr val="tx2"/>
                </a:solidFill>
              </a:rPr>
              <a:t>	-remember for diploids, you have 2 copies of every gene</a:t>
            </a:r>
          </a:p>
          <a:p>
            <a:pPr>
              <a:buFont typeface="Monotype Sorts" pitchFamily="2" charset="2"/>
              <a:buNone/>
              <a:defRPr/>
            </a:pPr>
            <a:r>
              <a:rPr lang="en-US" sz="2400" dirty="0">
                <a:solidFill>
                  <a:schemeClr val="tx2"/>
                </a:solidFill>
              </a:rPr>
              <a:t>	-for multiple alleles, each has a </a:t>
            </a:r>
            <a:r>
              <a:rPr lang="en-US" sz="2400" b="1" u="sng" dirty="0">
                <a:solidFill>
                  <a:schemeClr val="tx2"/>
                </a:solidFill>
              </a:rPr>
              <a:t>relative frequency in the population </a:t>
            </a:r>
          </a:p>
          <a:p>
            <a:pPr>
              <a:buFont typeface="Monotype Sorts" pitchFamily="2" charset="2"/>
              <a:buNone/>
              <a:defRPr/>
            </a:pPr>
            <a:r>
              <a:rPr lang="en-US" sz="2400" dirty="0">
                <a:solidFill>
                  <a:schemeClr val="tx2"/>
                </a:solidFill>
              </a:rPr>
              <a:t>	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6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6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6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763" grpId="0" build="p" bldLvl="2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TextBox 1">
            <a:extLst>
              <a:ext uri="{FF2B5EF4-FFF2-40B4-BE49-F238E27FC236}">
                <a16:creationId xmlns:a16="http://schemas.microsoft.com/office/drawing/2014/main" id="{47513CE6-CDFD-B557-880C-28364C1DEF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0600" y="227013"/>
            <a:ext cx="771207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Arial" panose="020B0604020202020204" pitchFamily="34" charset="0"/>
              </a:rPr>
              <a:t>Heterozygotes exhibit resistance to infection by malaria</a:t>
            </a:r>
          </a:p>
        </p:txBody>
      </p:sp>
      <p:pic>
        <p:nvPicPr>
          <p:cNvPr id="66562" name="Picture 2" descr="sicklecell.jpg">
            <a:extLst>
              <a:ext uri="{FF2B5EF4-FFF2-40B4-BE49-F238E27FC236}">
                <a16:creationId xmlns:a16="http://schemas.microsoft.com/office/drawing/2014/main" id="{37A4B567-A6EA-A5A8-B25E-5384A97377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985838"/>
            <a:ext cx="6524625" cy="4503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6563" name="TextBox 3">
            <a:extLst>
              <a:ext uri="{FF2B5EF4-FFF2-40B4-BE49-F238E27FC236}">
                <a16:creationId xmlns:a16="http://schemas.microsoft.com/office/drawing/2014/main" id="{CAE9A29A-52D4-9837-E8B9-126F6BEFCE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5791200"/>
            <a:ext cx="876300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Arial" panose="020B0604020202020204" pitchFamily="34" charset="0"/>
              </a:rPr>
              <a:t>Malaria is transmitted by mosquitoes that carry the parasite </a:t>
            </a:r>
            <a:r>
              <a:rPr lang="en-US" altLang="en-US" sz="2400" i="1">
                <a:latin typeface="Arial" panose="020B0604020202020204" pitchFamily="34" charset="0"/>
              </a:rPr>
              <a:t>Plasmodium falciparum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81" name="Picture 27" descr="23_17MalariaSickleCelMap-U">
            <a:extLst>
              <a:ext uri="{FF2B5EF4-FFF2-40B4-BE49-F238E27FC236}">
                <a16:creationId xmlns:a16="http://schemas.microsoft.com/office/drawing/2014/main" id="{966E2F94-AD90-70EC-1E86-B638FF9A0D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273050"/>
            <a:ext cx="7237413" cy="658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682" name="Rectangle 4">
            <a:extLst>
              <a:ext uri="{FF2B5EF4-FFF2-40B4-BE49-F238E27FC236}">
                <a16:creationId xmlns:a16="http://schemas.microsoft.com/office/drawing/2014/main" id="{41DAB071-F121-1970-99EA-089A4521CD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049963"/>
            <a:ext cx="19812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defTabSz="914400"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chemeClr val="tx2"/>
                </a:solidFill>
                <a:latin typeface="Arial" panose="020B0604020202020204" pitchFamily="34" charset="0"/>
              </a:rPr>
              <a:t>Fig. 23-17</a:t>
            </a:r>
          </a:p>
        </p:txBody>
      </p:sp>
      <p:sp>
        <p:nvSpPr>
          <p:cNvPr id="71683" name="Text Box 6">
            <a:extLst>
              <a:ext uri="{FF2B5EF4-FFF2-40B4-BE49-F238E27FC236}">
                <a16:creationId xmlns:a16="http://schemas.microsoft.com/office/drawing/2014/main" id="{6B03280B-7E6D-2902-CB83-6EC0BFDC48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54875" y="4216400"/>
            <a:ext cx="1008063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en-US" sz="1900" b="1">
                <a:latin typeface="Arial" panose="020B0604020202020204" pitchFamily="34" charset="0"/>
              </a:rPr>
              <a:t>0–2.5%</a:t>
            </a:r>
          </a:p>
        </p:txBody>
      </p:sp>
      <p:sp>
        <p:nvSpPr>
          <p:cNvPr id="71684" name="Text Box 7">
            <a:extLst>
              <a:ext uri="{FF2B5EF4-FFF2-40B4-BE49-F238E27FC236}">
                <a16:creationId xmlns:a16="http://schemas.microsoft.com/office/drawing/2014/main" id="{12282D11-28AF-E727-4C9E-1DA1B909E7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30400" y="5089525"/>
            <a:ext cx="4106863" cy="1041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en-US" sz="1900" b="1">
                <a:latin typeface="Arial" panose="020B0604020202020204" pitchFamily="34" charset="0"/>
              </a:rPr>
              <a:t>Distribution of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en-US" sz="1900" b="1">
                <a:latin typeface="Arial" panose="020B0604020202020204" pitchFamily="34" charset="0"/>
              </a:rPr>
              <a:t>malaria caused by</a:t>
            </a:r>
            <a:endParaRPr lang="en-US" altLang="en-US" sz="1900" b="1" i="1">
              <a:latin typeface="Arial" panose="020B0604020202020204" pitchFamily="34" charset="0"/>
            </a:endParaRP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en-US" sz="1900" b="1" i="1">
                <a:latin typeface="Arial" panose="020B0604020202020204" pitchFamily="34" charset="0"/>
              </a:rPr>
              <a:t>Plasmodium falciparum</a:t>
            </a:r>
            <a:endParaRPr lang="en-US" altLang="en-US" sz="1900" b="1">
              <a:latin typeface="Arial" panose="020B0604020202020204" pitchFamily="34" charset="0"/>
            </a:endParaRP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en-US" sz="1900" b="1">
                <a:latin typeface="Arial" panose="020B0604020202020204" pitchFamily="34" charset="0"/>
              </a:rPr>
              <a:t>(a parasitic unicellular eukaryote)</a:t>
            </a:r>
          </a:p>
        </p:txBody>
      </p:sp>
      <p:sp>
        <p:nvSpPr>
          <p:cNvPr id="71685" name="Text Box 21">
            <a:extLst>
              <a:ext uri="{FF2B5EF4-FFF2-40B4-BE49-F238E27FC236}">
                <a16:creationId xmlns:a16="http://schemas.microsoft.com/office/drawing/2014/main" id="{BD8F54CD-A7F1-ADD6-A4F1-6ADF83FCE8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88100" y="3565525"/>
            <a:ext cx="2252663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en-US" sz="1900" b="1">
                <a:latin typeface="Arial" panose="020B0604020202020204" pitchFamily="34" charset="0"/>
              </a:rPr>
              <a:t>Frequencies of the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en-US" sz="1900" b="1">
                <a:latin typeface="Arial" panose="020B0604020202020204" pitchFamily="34" charset="0"/>
              </a:rPr>
              <a:t>sickle-cell allele</a:t>
            </a:r>
          </a:p>
        </p:txBody>
      </p:sp>
      <p:sp>
        <p:nvSpPr>
          <p:cNvPr id="71686" name="Text Box 22">
            <a:extLst>
              <a:ext uri="{FF2B5EF4-FFF2-40B4-BE49-F238E27FC236}">
                <a16:creationId xmlns:a16="http://schemas.microsoft.com/office/drawing/2014/main" id="{E563A909-410F-1FA1-A6CB-A36A99A847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51675" y="4584700"/>
            <a:ext cx="1096963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en-US" sz="1900" b="1">
                <a:latin typeface="Arial" panose="020B0604020202020204" pitchFamily="34" charset="0"/>
              </a:rPr>
              <a:t>2.5–5.0%</a:t>
            </a:r>
          </a:p>
        </p:txBody>
      </p:sp>
      <p:sp>
        <p:nvSpPr>
          <p:cNvPr id="71687" name="Text Box 23">
            <a:extLst>
              <a:ext uri="{FF2B5EF4-FFF2-40B4-BE49-F238E27FC236}">
                <a16:creationId xmlns:a16="http://schemas.microsoft.com/office/drawing/2014/main" id="{E688B725-2A4D-057C-944F-582D70B5CA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51675" y="5295900"/>
            <a:ext cx="1287463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en-US" sz="1900" b="1">
                <a:latin typeface="Arial" panose="020B0604020202020204" pitchFamily="34" charset="0"/>
              </a:rPr>
              <a:t>7.5–10.0%</a:t>
            </a:r>
          </a:p>
        </p:txBody>
      </p:sp>
      <p:sp>
        <p:nvSpPr>
          <p:cNvPr id="71688" name="Text Box 24">
            <a:extLst>
              <a:ext uri="{FF2B5EF4-FFF2-40B4-BE49-F238E27FC236}">
                <a16:creationId xmlns:a16="http://schemas.microsoft.com/office/drawing/2014/main" id="{3CA764EF-56EE-F0C1-CFBF-85EA48714E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51675" y="4940300"/>
            <a:ext cx="1096963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en-US" sz="1900" b="1">
                <a:latin typeface="Arial" panose="020B0604020202020204" pitchFamily="34" charset="0"/>
              </a:rPr>
              <a:t>5.0–7.5%</a:t>
            </a:r>
          </a:p>
        </p:txBody>
      </p:sp>
      <p:sp>
        <p:nvSpPr>
          <p:cNvPr id="71689" name="Text Box 25">
            <a:extLst>
              <a:ext uri="{FF2B5EF4-FFF2-40B4-BE49-F238E27FC236}">
                <a16:creationId xmlns:a16="http://schemas.microsoft.com/office/drawing/2014/main" id="{F01F33D8-1E58-DE5D-4E91-F9F54F382B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19975" y="6032500"/>
            <a:ext cx="1071563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en-US" sz="1900" b="1">
                <a:latin typeface="Arial" panose="020B0604020202020204" pitchFamily="34" charset="0"/>
              </a:rPr>
              <a:t>&gt;12.5%</a:t>
            </a:r>
          </a:p>
        </p:txBody>
      </p:sp>
      <p:sp>
        <p:nvSpPr>
          <p:cNvPr id="71690" name="Text Box 26">
            <a:extLst>
              <a:ext uri="{FF2B5EF4-FFF2-40B4-BE49-F238E27FC236}">
                <a16:creationId xmlns:a16="http://schemas.microsoft.com/office/drawing/2014/main" id="{946F6BD2-DAD5-56BB-C5FF-15514B3DD1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11975" y="5638800"/>
            <a:ext cx="1465263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en-US" sz="1900" b="1">
                <a:latin typeface="Arial" panose="020B0604020202020204" pitchFamily="34" charset="0"/>
              </a:rPr>
              <a:t>10.0–12.5%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2">
            <a:extLst>
              <a:ext uri="{FF2B5EF4-FFF2-40B4-BE49-F238E27FC236}">
                <a16:creationId xmlns:a16="http://schemas.microsoft.com/office/drawing/2014/main" id="{07483111-56E3-4AE2-891D-367C2697A87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52400" y="1344775"/>
            <a:ext cx="8763000" cy="4548938"/>
          </a:xfrm>
          <a:noFill/>
        </p:spPr>
        <p:txBody>
          <a:bodyPr wrap="square">
            <a:spAutoFit/>
          </a:bodyPr>
          <a:lstStyle/>
          <a:p>
            <a:pPr algn="ctr">
              <a:buClr>
                <a:srgbClr val="339933"/>
              </a:buClr>
              <a:buFont typeface="Monotype Sorts" pitchFamily="2" charset="2"/>
              <a:buNone/>
              <a:tabLst>
                <a:tab pos="2743200" algn="l"/>
              </a:tabLst>
            </a:pPr>
            <a:r>
              <a:rPr lang="en-US" altLang="en-US" sz="2600" b="1" dirty="0">
                <a:solidFill>
                  <a:schemeClr val="tx2"/>
                </a:solidFill>
              </a:rPr>
              <a:t>1. Evolution is limited by historical constraints</a:t>
            </a:r>
            <a:r>
              <a:rPr lang="en-US" altLang="en-US" sz="2800" b="1" dirty="0">
                <a:solidFill>
                  <a:schemeClr val="tx2"/>
                </a:solidFill>
              </a:rPr>
              <a:t> </a:t>
            </a:r>
          </a:p>
          <a:p>
            <a:pPr algn="ctr">
              <a:buClr>
                <a:srgbClr val="339933"/>
              </a:buClr>
              <a:buFont typeface="Monotype Sorts" pitchFamily="2" charset="2"/>
              <a:buNone/>
              <a:tabLst>
                <a:tab pos="2743200" algn="l"/>
              </a:tabLst>
            </a:pPr>
            <a:r>
              <a:rPr lang="en-US" altLang="en-US" sz="2800" b="1" dirty="0">
                <a:solidFill>
                  <a:schemeClr val="tx2"/>
                </a:solidFill>
              </a:rPr>
              <a:t>	</a:t>
            </a:r>
            <a:r>
              <a:rPr lang="en-US" altLang="en-US" sz="2800" dirty="0">
                <a:solidFill>
                  <a:schemeClr val="tx2"/>
                </a:solidFill>
              </a:rPr>
              <a:t>Law of Used Parts</a:t>
            </a:r>
          </a:p>
          <a:p>
            <a:pPr algn="ctr">
              <a:buClr>
                <a:srgbClr val="339933"/>
              </a:buClr>
              <a:buFont typeface="Monotype Sorts" pitchFamily="2" charset="2"/>
              <a:buNone/>
              <a:tabLst>
                <a:tab pos="2743200" algn="l"/>
              </a:tabLst>
            </a:pPr>
            <a:r>
              <a:rPr lang="en-US" altLang="en-US" sz="2600" b="1" dirty="0">
                <a:solidFill>
                  <a:schemeClr val="tx2"/>
                </a:solidFill>
              </a:rPr>
              <a:t>2. Adaptations are often compromises</a:t>
            </a:r>
          </a:p>
          <a:p>
            <a:pPr algn="ctr">
              <a:buClr>
                <a:srgbClr val="339933"/>
              </a:buClr>
              <a:buFont typeface="Monotype Sorts" pitchFamily="2" charset="2"/>
              <a:buNone/>
              <a:tabLst>
                <a:tab pos="2743200" algn="l"/>
              </a:tabLst>
            </a:pPr>
            <a:r>
              <a:rPr lang="en-US" altLang="en-US" sz="2800" dirty="0">
                <a:solidFill>
                  <a:schemeClr val="tx2"/>
                </a:solidFill>
              </a:rPr>
              <a:t>Newt/garter snake example</a:t>
            </a:r>
          </a:p>
          <a:p>
            <a:pPr algn="ctr">
              <a:buClr>
                <a:srgbClr val="339933"/>
              </a:buClr>
              <a:buFont typeface="Monotype Sorts" pitchFamily="2" charset="2"/>
              <a:buNone/>
              <a:tabLst>
                <a:tab pos="2743200" algn="l"/>
              </a:tabLst>
            </a:pPr>
            <a:r>
              <a:rPr lang="en-US" altLang="en-US" sz="2600" b="1" dirty="0">
                <a:solidFill>
                  <a:schemeClr val="tx2"/>
                </a:solidFill>
              </a:rPr>
              <a:t>3. Not all evolution is adaptive</a:t>
            </a:r>
          </a:p>
          <a:p>
            <a:pPr algn="ctr">
              <a:buClr>
                <a:srgbClr val="339933"/>
              </a:buClr>
              <a:buFont typeface="Monotype Sorts" pitchFamily="2" charset="2"/>
              <a:buNone/>
              <a:tabLst>
                <a:tab pos="2743200" algn="l"/>
              </a:tabLst>
            </a:pPr>
            <a:r>
              <a:rPr lang="en-US" altLang="en-US" sz="2800" dirty="0">
                <a:solidFill>
                  <a:schemeClr val="tx2"/>
                </a:solidFill>
              </a:rPr>
              <a:t>“the early bird isn’t always the best bird, he was just first”</a:t>
            </a:r>
          </a:p>
          <a:p>
            <a:pPr algn="ctr">
              <a:buClr>
                <a:srgbClr val="339933"/>
              </a:buClr>
              <a:buFont typeface="Monotype Sorts" pitchFamily="2" charset="2"/>
              <a:buNone/>
              <a:tabLst>
                <a:tab pos="2743200" algn="l"/>
              </a:tabLst>
            </a:pPr>
            <a:r>
              <a:rPr lang="en-US" altLang="en-US" sz="2800" dirty="0">
                <a:solidFill>
                  <a:schemeClr val="tx2"/>
                </a:solidFill>
              </a:rPr>
              <a:t>Chance events affect gene pool.</a:t>
            </a:r>
            <a:endParaRPr lang="en-US" altLang="en-US" sz="2800" b="1" dirty="0">
              <a:solidFill>
                <a:schemeClr val="tx2"/>
              </a:solidFill>
            </a:endParaRPr>
          </a:p>
          <a:p>
            <a:pPr algn="ctr">
              <a:buClr>
                <a:srgbClr val="339933"/>
              </a:buClr>
              <a:buFont typeface="Monotype Sorts" pitchFamily="2" charset="2"/>
              <a:buNone/>
              <a:tabLst>
                <a:tab pos="2743200" algn="l"/>
              </a:tabLst>
            </a:pPr>
            <a:r>
              <a:rPr lang="en-US" altLang="en-US" sz="2600" b="1" dirty="0">
                <a:solidFill>
                  <a:schemeClr val="tx2"/>
                </a:solidFill>
              </a:rPr>
              <a:t>4. Selection can only edit existing variations</a:t>
            </a:r>
          </a:p>
          <a:p>
            <a:pPr algn="ctr">
              <a:buClr>
                <a:srgbClr val="339933"/>
              </a:buClr>
              <a:buFont typeface="Monotype Sorts" pitchFamily="2" charset="2"/>
              <a:buNone/>
              <a:tabLst>
                <a:tab pos="2743200" algn="l"/>
              </a:tabLst>
            </a:pPr>
            <a:r>
              <a:rPr lang="en-US" altLang="en-US" sz="2800" dirty="0">
                <a:solidFill>
                  <a:schemeClr val="tx2"/>
                </a:solidFill>
              </a:rPr>
              <a:t>no on-demand alleles</a:t>
            </a:r>
          </a:p>
        </p:txBody>
      </p:sp>
      <p:sp>
        <p:nvSpPr>
          <p:cNvPr id="139271" name="Rectangle 7">
            <a:extLst>
              <a:ext uri="{FF2B5EF4-FFF2-40B4-BE49-F238E27FC236}">
                <a16:creationId xmlns:a16="http://schemas.microsoft.com/office/drawing/2014/main" id="{F9444E42-E14A-EA0D-C856-7E547D118DE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295400"/>
          </a:xfrm>
        </p:spPr>
        <p:txBody>
          <a:bodyPr/>
          <a:lstStyle/>
          <a:p>
            <a:pPr marL="452438" indent="-452438">
              <a:defRPr/>
            </a:pPr>
            <a:r>
              <a:rPr lang="en-US" altLang="en-US" sz="3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</a:rPr>
              <a:t>Natural selection cannot fashion perfect organisms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92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92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92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92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92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926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926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926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926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9266" grpId="0" build="p" bldLvl="2" autoUpdateAnimBg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09" name="Picture 36" descr="23_05-CaribouPopns-U">
            <a:extLst>
              <a:ext uri="{FF2B5EF4-FFF2-40B4-BE49-F238E27FC236}">
                <a16:creationId xmlns:a16="http://schemas.microsoft.com/office/drawing/2014/main" id="{417B7375-74AF-13E2-E205-EC93999BE8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7113" y="273050"/>
            <a:ext cx="6780212" cy="658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0" name="TextBox 1">
            <a:extLst>
              <a:ext uri="{FF2B5EF4-FFF2-40B4-BE49-F238E27FC236}">
                <a16:creationId xmlns:a16="http://schemas.microsoft.com/office/drawing/2014/main" id="{3F625C2B-6C89-1419-5736-36830061BB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0"/>
            <a:ext cx="300196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i="1"/>
              <a:t>What is a population?</a:t>
            </a:r>
          </a:p>
        </p:txBody>
      </p:sp>
      <p:sp>
        <p:nvSpPr>
          <p:cNvPr id="17411" name="Rectangle 3">
            <a:extLst>
              <a:ext uri="{FF2B5EF4-FFF2-40B4-BE49-F238E27FC236}">
                <a16:creationId xmlns:a16="http://schemas.microsoft.com/office/drawing/2014/main" id="{5C21BF8E-57DA-4ACE-0306-5EC63203EC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73713" y="735013"/>
            <a:ext cx="19812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defTabSz="914400"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chemeClr val="tx2"/>
                </a:solidFill>
                <a:latin typeface="Arial" panose="020B0604020202020204" pitchFamily="34" charset="0"/>
              </a:rPr>
              <a:t>Fig. 23-5</a:t>
            </a:r>
          </a:p>
        </p:txBody>
      </p:sp>
      <p:sp>
        <p:nvSpPr>
          <p:cNvPr id="17412" name="Text Box 21">
            <a:extLst>
              <a:ext uri="{FF2B5EF4-FFF2-40B4-BE49-F238E27FC236}">
                <a16:creationId xmlns:a16="http://schemas.microsoft.com/office/drawing/2014/main" id="{4C2AA8B5-9342-C848-25B9-54C54EAEA5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10113" y="287338"/>
            <a:ext cx="1416050" cy="20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en-US" sz="1500" b="1">
                <a:latin typeface="Arial" panose="020B0604020202020204" pitchFamily="34" charset="0"/>
              </a:rPr>
              <a:t>Porcupine herd</a:t>
            </a:r>
          </a:p>
        </p:txBody>
      </p:sp>
      <p:sp>
        <p:nvSpPr>
          <p:cNvPr id="17413" name="Text Box 25">
            <a:extLst>
              <a:ext uri="{FF2B5EF4-FFF2-40B4-BE49-F238E27FC236}">
                <a16:creationId xmlns:a16="http://schemas.microsoft.com/office/drawing/2014/main" id="{32A5A63D-DCF0-6326-65A5-ACE027468E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83263" y="2274888"/>
            <a:ext cx="1022350" cy="41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en-US" sz="1500" b="1">
                <a:latin typeface="Arial" panose="020B0604020202020204" pitchFamily="34" charset="0"/>
              </a:rPr>
              <a:t>Porcupine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en-US" sz="1500" b="1">
                <a:latin typeface="Arial" panose="020B0604020202020204" pitchFamily="34" charset="0"/>
              </a:rPr>
              <a:t>herd range</a:t>
            </a:r>
          </a:p>
        </p:txBody>
      </p:sp>
      <p:sp>
        <p:nvSpPr>
          <p:cNvPr id="17414" name="Text Box 26">
            <a:extLst>
              <a:ext uri="{FF2B5EF4-FFF2-40B4-BE49-F238E27FC236}">
                <a16:creationId xmlns:a16="http://schemas.microsoft.com/office/drawing/2014/main" id="{CDC7225B-B25F-A6A9-D3FB-D63E924CF4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64313" y="1481138"/>
            <a:ext cx="1181100" cy="192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en-US" sz="1400" b="1">
                <a:latin typeface="Arial" panose="020B0604020202020204" pitchFamily="34" charset="0"/>
              </a:rPr>
              <a:t>Beaufort Sea</a:t>
            </a:r>
          </a:p>
        </p:txBody>
      </p:sp>
      <p:sp>
        <p:nvSpPr>
          <p:cNvPr id="17415" name="Text Box 27">
            <a:extLst>
              <a:ext uri="{FF2B5EF4-FFF2-40B4-BE49-F238E27FC236}">
                <a16:creationId xmlns:a16="http://schemas.microsoft.com/office/drawing/2014/main" id="{048ED6C5-F8C3-C86C-5C7D-0EB2AA8FDBE6}"/>
              </a:ext>
            </a:extLst>
          </p:cNvPr>
          <p:cNvSpPr txBox="1">
            <a:spLocks noChangeArrowheads="1"/>
          </p:cNvSpPr>
          <p:nvPr/>
        </p:nvSpPr>
        <p:spPr bwMode="auto">
          <a:xfrm rot="3285069">
            <a:off x="7940676" y="1938337"/>
            <a:ext cx="13208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300" b="1">
                <a:latin typeface="Arial" panose="020B0604020202020204" pitchFamily="34" charset="0"/>
              </a:rPr>
              <a:t>NORTHWEST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300" b="1">
                <a:latin typeface="Arial" panose="020B0604020202020204" pitchFamily="34" charset="0"/>
              </a:rPr>
              <a:t>TERRITORIES</a:t>
            </a:r>
          </a:p>
        </p:txBody>
      </p:sp>
      <p:sp>
        <p:nvSpPr>
          <p:cNvPr id="17416" name="Text Box 29">
            <a:extLst>
              <a:ext uri="{FF2B5EF4-FFF2-40B4-BE49-F238E27FC236}">
                <a16:creationId xmlns:a16="http://schemas.microsoft.com/office/drawing/2014/main" id="{F30B1DD1-6F45-B2C1-EBDC-5BF00A4C18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86713" y="585788"/>
            <a:ext cx="488950" cy="30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en-US" sz="1100" b="1">
                <a:latin typeface="Arial" panose="020B0604020202020204" pitchFamily="34" charset="0"/>
              </a:rPr>
              <a:t>MAP</a:t>
            </a:r>
          </a:p>
          <a:p>
            <a:pPr algn="ctr" eaLnBrk="1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en-US" sz="1100" b="1">
                <a:latin typeface="Arial" panose="020B0604020202020204" pitchFamily="34" charset="0"/>
              </a:rPr>
              <a:t>AREA</a:t>
            </a:r>
          </a:p>
        </p:txBody>
      </p:sp>
      <p:sp>
        <p:nvSpPr>
          <p:cNvPr id="17417" name="Text Box 30">
            <a:extLst>
              <a:ext uri="{FF2B5EF4-FFF2-40B4-BE49-F238E27FC236}">
                <a16:creationId xmlns:a16="http://schemas.microsoft.com/office/drawing/2014/main" id="{0336C6F0-A5F5-112A-D7E9-17AF3025C910}"/>
              </a:ext>
            </a:extLst>
          </p:cNvPr>
          <p:cNvSpPr txBox="1">
            <a:spLocks noChangeArrowheads="1"/>
          </p:cNvSpPr>
          <p:nvPr/>
        </p:nvSpPr>
        <p:spPr bwMode="auto">
          <a:xfrm rot="-5386110">
            <a:off x="7445376" y="909637"/>
            <a:ext cx="755650" cy="136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en-US" sz="1000" b="1">
                <a:latin typeface="Arial" panose="020B0604020202020204" pitchFamily="34" charset="0"/>
              </a:rPr>
              <a:t>ALASKA</a:t>
            </a:r>
          </a:p>
        </p:txBody>
      </p:sp>
      <p:sp>
        <p:nvSpPr>
          <p:cNvPr id="17418" name="Text Box 31">
            <a:extLst>
              <a:ext uri="{FF2B5EF4-FFF2-40B4-BE49-F238E27FC236}">
                <a16:creationId xmlns:a16="http://schemas.microsoft.com/office/drawing/2014/main" id="{FF5E0F76-EB1D-2EBF-CB0B-2051F49E8C61}"/>
              </a:ext>
            </a:extLst>
          </p:cNvPr>
          <p:cNvSpPr txBox="1">
            <a:spLocks noChangeArrowheads="1"/>
          </p:cNvSpPr>
          <p:nvPr/>
        </p:nvSpPr>
        <p:spPr bwMode="auto">
          <a:xfrm rot="-5506373">
            <a:off x="8264526" y="750887"/>
            <a:ext cx="812800" cy="136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en-US" sz="1000" b="1">
                <a:latin typeface="Arial" panose="020B0604020202020204" pitchFamily="34" charset="0"/>
              </a:rPr>
              <a:t>CANADA</a:t>
            </a:r>
          </a:p>
        </p:txBody>
      </p:sp>
      <p:sp>
        <p:nvSpPr>
          <p:cNvPr id="17419" name="Text Box 32">
            <a:extLst>
              <a:ext uri="{FF2B5EF4-FFF2-40B4-BE49-F238E27FC236}">
                <a16:creationId xmlns:a16="http://schemas.microsoft.com/office/drawing/2014/main" id="{6BE91A4E-7DA2-72E5-8A0D-AA8AA3FC64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54863" y="4738688"/>
            <a:ext cx="1066800" cy="41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en-US" sz="1500" b="1">
                <a:latin typeface="Arial" panose="020B0604020202020204" pitchFamily="34" charset="0"/>
              </a:rPr>
              <a:t>Fortymile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en-US" sz="1500" b="1">
                <a:latin typeface="Arial" panose="020B0604020202020204" pitchFamily="34" charset="0"/>
              </a:rPr>
              <a:t>herd range</a:t>
            </a:r>
          </a:p>
        </p:txBody>
      </p:sp>
      <p:sp>
        <p:nvSpPr>
          <p:cNvPr id="17420" name="Text Box 33">
            <a:extLst>
              <a:ext uri="{FF2B5EF4-FFF2-40B4-BE49-F238E27FC236}">
                <a16:creationId xmlns:a16="http://schemas.microsoft.com/office/drawing/2014/main" id="{4A47BB5D-4E4C-C54B-0539-82E01EA88B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06763" y="6096000"/>
            <a:ext cx="1403350" cy="211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en-US" sz="1500" b="1">
                <a:solidFill>
                  <a:schemeClr val="bg1"/>
                </a:solidFill>
                <a:latin typeface="Arial" panose="020B0604020202020204" pitchFamily="34" charset="0"/>
              </a:rPr>
              <a:t>Fortymile herd</a:t>
            </a:r>
          </a:p>
        </p:txBody>
      </p:sp>
      <p:sp>
        <p:nvSpPr>
          <p:cNvPr id="17421" name="Text Box 34">
            <a:extLst>
              <a:ext uri="{FF2B5EF4-FFF2-40B4-BE49-F238E27FC236}">
                <a16:creationId xmlns:a16="http://schemas.microsoft.com/office/drawing/2014/main" id="{1BDFD5EE-26E1-D472-01E4-C6341D9AF95C}"/>
              </a:ext>
            </a:extLst>
          </p:cNvPr>
          <p:cNvSpPr txBox="1">
            <a:spLocks noChangeArrowheads="1"/>
          </p:cNvSpPr>
          <p:nvPr/>
        </p:nvSpPr>
        <p:spPr bwMode="auto">
          <a:xfrm rot="-5799509">
            <a:off x="6619082" y="5457031"/>
            <a:ext cx="857250" cy="192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en-US" sz="1400" b="1">
                <a:latin typeface="Arial" panose="020B0604020202020204" pitchFamily="34" charset="0"/>
              </a:rPr>
              <a:t>ALASKA</a:t>
            </a:r>
          </a:p>
        </p:txBody>
      </p:sp>
      <p:sp>
        <p:nvSpPr>
          <p:cNvPr id="17422" name="Text Box 35">
            <a:extLst>
              <a:ext uri="{FF2B5EF4-FFF2-40B4-BE49-F238E27FC236}">
                <a16:creationId xmlns:a16="http://schemas.microsoft.com/office/drawing/2014/main" id="{B24E69E9-EF12-8D81-B5AD-C0BDE973FA9B}"/>
              </a:ext>
            </a:extLst>
          </p:cNvPr>
          <p:cNvSpPr txBox="1">
            <a:spLocks noChangeArrowheads="1"/>
          </p:cNvSpPr>
          <p:nvPr/>
        </p:nvSpPr>
        <p:spPr bwMode="auto">
          <a:xfrm rot="-5832181">
            <a:off x="6911182" y="5444331"/>
            <a:ext cx="730250" cy="192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en-US" sz="1400" b="1">
                <a:latin typeface="Arial" panose="020B0604020202020204" pitchFamily="34" charset="0"/>
              </a:rPr>
              <a:t>YUKON</a:t>
            </a:r>
          </a:p>
        </p:txBody>
      </p:sp>
      <p:sp>
        <p:nvSpPr>
          <p:cNvPr id="17423" name="TextBox 15">
            <a:extLst>
              <a:ext uri="{FF2B5EF4-FFF2-40B4-BE49-F238E27FC236}">
                <a16:creationId xmlns:a16="http://schemas.microsoft.com/office/drawing/2014/main" id="{E0CB45EA-5E3F-5255-E37C-6362DFE87C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83263" y="6296025"/>
            <a:ext cx="30924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 b="1"/>
              <a:t>Two populations of caribou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TextBox 1">
            <a:extLst>
              <a:ext uri="{FF2B5EF4-FFF2-40B4-BE49-F238E27FC236}">
                <a16:creationId xmlns:a16="http://schemas.microsoft.com/office/drawing/2014/main" id="{89987660-8877-87A3-A932-582C3755CC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76200" y="0"/>
            <a:ext cx="8840788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Determining Whether or Not a Population is Evolving: quantifying changes in genetic variability</a:t>
            </a:r>
          </a:p>
        </p:txBody>
      </p:sp>
      <p:sp>
        <p:nvSpPr>
          <p:cNvPr id="22530" name="TextBox 2">
            <a:extLst>
              <a:ext uri="{FF2B5EF4-FFF2-40B4-BE49-F238E27FC236}">
                <a16:creationId xmlns:a16="http://schemas.microsoft.com/office/drawing/2014/main" id="{837D879C-32FA-F1E4-6D41-37B2E80F4D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370013"/>
            <a:ext cx="614045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A population’s genetic make-up is typically described by measuring </a:t>
            </a:r>
            <a:r>
              <a:rPr lang="en-US" altLang="en-US" sz="2400" u="sng"/>
              <a:t>allele frequencies </a:t>
            </a:r>
            <a:r>
              <a:rPr lang="en-US" altLang="en-US" sz="2400"/>
              <a:t>in its </a:t>
            </a:r>
            <a:r>
              <a:rPr lang="en-US" altLang="en-US" sz="2400" u="sng"/>
              <a:t>gene pool</a:t>
            </a:r>
          </a:p>
        </p:txBody>
      </p:sp>
      <p:pic>
        <p:nvPicPr>
          <p:cNvPr id="22531" name="Picture 3" descr="gene_pool_sm.jpg">
            <a:extLst>
              <a:ext uri="{FF2B5EF4-FFF2-40B4-BE49-F238E27FC236}">
                <a16:creationId xmlns:a16="http://schemas.microsoft.com/office/drawing/2014/main" id="{902EFC26-17D9-36C5-8645-639657AC0D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0450" y="1370013"/>
            <a:ext cx="3003550" cy="5487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32" name="TextBox 4">
            <a:extLst>
              <a:ext uri="{FF2B5EF4-FFF2-40B4-BE49-F238E27FC236}">
                <a16:creationId xmlns:a16="http://schemas.microsoft.com/office/drawing/2014/main" id="{8DA407E5-5ADC-587B-45FD-2F3F502499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3046413"/>
            <a:ext cx="155575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Gene pool: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TextBox 1">
            <a:extLst>
              <a:ext uri="{FF2B5EF4-FFF2-40B4-BE49-F238E27FC236}">
                <a16:creationId xmlns:a16="http://schemas.microsoft.com/office/drawing/2014/main" id="{7070A52A-8B60-30D6-1D62-F6C49DD63F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1275"/>
            <a:ext cx="8991600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Determining allele frequency (the proportion of an allele for a specific gene in a population)</a:t>
            </a:r>
          </a:p>
        </p:txBody>
      </p:sp>
      <p:sp>
        <p:nvSpPr>
          <p:cNvPr id="23554" name="Text Box 11">
            <a:extLst>
              <a:ext uri="{FF2B5EF4-FFF2-40B4-BE49-F238E27FC236}">
                <a16:creationId xmlns:a16="http://schemas.microsoft.com/office/drawing/2014/main" id="{ABB7FC1F-D5C0-0758-2513-B13E3025A3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" y="2320925"/>
            <a:ext cx="7232650" cy="8302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Frequency of an allele:       </a:t>
            </a:r>
            <a:r>
              <a:rPr lang="en-US" altLang="en-US" sz="2400" u="sng"/>
              <a:t>#  of copies of an allele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                                      # of copies of all alleles at the locus</a:t>
            </a:r>
          </a:p>
        </p:txBody>
      </p:sp>
      <p:sp>
        <p:nvSpPr>
          <p:cNvPr id="23555" name="TextBox 3">
            <a:extLst>
              <a:ext uri="{FF2B5EF4-FFF2-40B4-BE49-F238E27FC236}">
                <a16:creationId xmlns:a16="http://schemas.microsoft.com/office/drawing/2014/main" id="{C6519F86-73F4-B47D-314C-D2FB993457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800" y="3952875"/>
            <a:ext cx="4132263" cy="1200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For a locus with 2 alleles: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p= frequency of one allele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q= frequency of the other allele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>
            <a:extLst>
              <a:ext uri="{FF2B5EF4-FFF2-40B4-BE49-F238E27FC236}">
                <a16:creationId xmlns:a16="http://schemas.microsoft.com/office/drawing/2014/main" id="{DA81B646-E8E5-B70D-D4B1-D31652E322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3" t="1448" r="893" b="4178"/>
          <a:stretch>
            <a:fillRect/>
          </a:stretch>
        </p:blipFill>
        <p:spPr bwMode="auto">
          <a:xfrm>
            <a:off x="1066800" y="28575"/>
            <a:ext cx="8077200" cy="682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643" name="Text Box 3">
            <a:extLst>
              <a:ext uri="{FF2B5EF4-FFF2-40B4-BE49-F238E27FC236}">
                <a16:creationId xmlns:a16="http://schemas.microsoft.com/office/drawing/2014/main" id="{4EA8275B-478C-FFB0-5025-46A3D883E1D7}"/>
              </a:ext>
            </a:extLst>
          </p:cNvPr>
          <p:cNvSpPr txBox="1">
            <a:spLocks noChangeArrowheads="1"/>
          </p:cNvSpPr>
          <p:nvPr/>
        </p:nvSpPr>
        <p:spPr bwMode="auto">
          <a:xfrm rot="-5380407">
            <a:off x="-2746375" y="2898775"/>
            <a:ext cx="686435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32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</a:rPr>
              <a:t>CALCULATING ALLELE FREQUENCIES</a:t>
            </a:r>
            <a:endParaRPr lang="en-US" sz="3200" b="1">
              <a:effectLst>
                <a:outerShdw blurRad="38100" dist="38100" dir="2700000" algn="tl">
                  <a:srgbClr val="C0C0C0"/>
                </a:outerShdw>
              </a:effectLst>
              <a:latin typeface="Comic Sans MS" pitchFamily="66" charset="0"/>
            </a:endParaRPr>
          </a:p>
        </p:txBody>
      </p:sp>
      <p:sp>
        <p:nvSpPr>
          <p:cNvPr id="112644" name="Oval 4">
            <a:extLst>
              <a:ext uri="{FF2B5EF4-FFF2-40B4-BE49-F238E27FC236}">
                <a16:creationId xmlns:a16="http://schemas.microsoft.com/office/drawing/2014/main" id="{3D3F5624-B832-71B7-68C5-DD1FF2E24C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1400" y="228600"/>
            <a:ext cx="2819400" cy="1600200"/>
          </a:xfrm>
          <a:prstGeom prst="ellips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200">
                <a:solidFill>
                  <a:schemeClr val="tx1"/>
                </a:solidFill>
                <a:latin typeface="Times" pitchFamily="2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Times" pitchFamily="2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Times" pitchFamily="2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Times" pitchFamily="2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Times" pitchFamily="2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endParaRPr lang="en-US" altLang="en-US"/>
          </a:p>
        </p:txBody>
      </p:sp>
      <p:sp>
        <p:nvSpPr>
          <p:cNvPr id="112645" name="Oval 5">
            <a:extLst>
              <a:ext uri="{FF2B5EF4-FFF2-40B4-BE49-F238E27FC236}">
                <a16:creationId xmlns:a16="http://schemas.microsoft.com/office/drawing/2014/main" id="{4876173A-2210-B5F2-5D1D-E16FCDCCA7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53200" y="457200"/>
            <a:ext cx="1219200" cy="1219200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200">
                <a:solidFill>
                  <a:schemeClr val="tx1"/>
                </a:solidFill>
                <a:latin typeface="Times" pitchFamily="2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Times" pitchFamily="2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Times" pitchFamily="2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Times" pitchFamily="2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Times" pitchFamily="2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endParaRPr lang="en-US" altLang="en-US"/>
          </a:p>
        </p:txBody>
      </p:sp>
      <p:sp>
        <p:nvSpPr>
          <p:cNvPr id="112646" name="Text Box 6">
            <a:extLst>
              <a:ext uri="{FF2B5EF4-FFF2-40B4-BE49-F238E27FC236}">
                <a16:creationId xmlns:a16="http://schemas.microsoft.com/office/drawing/2014/main" id="{B133F981-A53C-3FAE-8F4D-05BF0A67BE07}"/>
              </a:ext>
            </a:extLst>
          </p:cNvPr>
          <p:cNvSpPr txBox="1">
            <a:spLocks noChangeArrowheads="1"/>
          </p:cNvSpPr>
          <p:nvPr/>
        </p:nvSpPr>
        <p:spPr bwMode="auto">
          <a:xfrm rot="1446195">
            <a:off x="7696200" y="1676400"/>
            <a:ext cx="14478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1800" b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</a:rPr>
              <a:t>ONLY 2 ALLELES</a:t>
            </a:r>
          </a:p>
        </p:txBody>
      </p:sp>
      <p:sp>
        <p:nvSpPr>
          <p:cNvPr id="112647" name="Oval 7">
            <a:extLst>
              <a:ext uri="{FF2B5EF4-FFF2-40B4-BE49-F238E27FC236}">
                <a16:creationId xmlns:a16="http://schemas.microsoft.com/office/drawing/2014/main" id="{4AFD2826-F2D2-EEA8-595C-58B87362A7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57400" y="2286000"/>
            <a:ext cx="609600" cy="457200"/>
          </a:xfrm>
          <a:prstGeom prst="ellipse">
            <a:avLst/>
          </a:prstGeom>
          <a:noFill/>
          <a:ln w="38100">
            <a:solidFill>
              <a:srgbClr val="0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200">
                <a:solidFill>
                  <a:schemeClr val="tx1"/>
                </a:solidFill>
                <a:latin typeface="Times" pitchFamily="2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Times" pitchFamily="2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Times" pitchFamily="2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Times" pitchFamily="2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Times" pitchFamily="2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endParaRPr lang="en-US" altLang="en-US"/>
          </a:p>
        </p:txBody>
      </p:sp>
      <p:sp>
        <p:nvSpPr>
          <p:cNvPr id="112648" name="Oval 8">
            <a:extLst>
              <a:ext uri="{FF2B5EF4-FFF2-40B4-BE49-F238E27FC236}">
                <a16:creationId xmlns:a16="http://schemas.microsoft.com/office/drawing/2014/main" id="{826A3343-26FB-A92A-2759-31AFCFD19E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0" y="1828800"/>
            <a:ext cx="609600" cy="457200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200">
                <a:solidFill>
                  <a:schemeClr val="tx1"/>
                </a:solidFill>
                <a:latin typeface="Times" pitchFamily="2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Times" pitchFamily="2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Times" pitchFamily="2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Times" pitchFamily="2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Times" pitchFamily="2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endParaRPr lang="en-US" altLang="en-US"/>
          </a:p>
        </p:txBody>
      </p:sp>
      <p:sp>
        <p:nvSpPr>
          <p:cNvPr id="112649" name="Oval 9">
            <a:extLst>
              <a:ext uri="{FF2B5EF4-FFF2-40B4-BE49-F238E27FC236}">
                <a16:creationId xmlns:a16="http://schemas.microsoft.com/office/drawing/2014/main" id="{3F499C67-C091-B04B-1F9C-A9F272771D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0" y="1752600"/>
            <a:ext cx="2286000" cy="533400"/>
          </a:xfrm>
          <a:prstGeom prst="ellips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200">
                <a:solidFill>
                  <a:schemeClr val="tx1"/>
                </a:solidFill>
                <a:latin typeface="Times" pitchFamily="2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Times" pitchFamily="2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Times" pitchFamily="2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Times" pitchFamily="2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Times" pitchFamily="2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endParaRPr lang="en-US" altLang="en-US"/>
          </a:p>
        </p:txBody>
      </p:sp>
      <p:sp>
        <p:nvSpPr>
          <p:cNvPr id="112650" name="Oval 10">
            <a:extLst>
              <a:ext uri="{FF2B5EF4-FFF2-40B4-BE49-F238E27FC236}">
                <a16:creationId xmlns:a16="http://schemas.microsoft.com/office/drawing/2014/main" id="{57DAFC67-EC1F-7699-F624-D1C842EF82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1200" y="4724400"/>
            <a:ext cx="990600" cy="457200"/>
          </a:xfrm>
          <a:prstGeom prst="ellipse">
            <a:avLst/>
          </a:prstGeom>
          <a:noFill/>
          <a:ln w="38100">
            <a:solidFill>
              <a:srgbClr val="0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200">
                <a:solidFill>
                  <a:schemeClr val="tx1"/>
                </a:solidFill>
                <a:latin typeface="Times" pitchFamily="2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Times" pitchFamily="2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Times" pitchFamily="2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Times" pitchFamily="2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Times" pitchFamily="2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endParaRPr lang="en-US" altLang="en-US"/>
          </a:p>
        </p:txBody>
      </p:sp>
      <p:grpSp>
        <p:nvGrpSpPr>
          <p:cNvPr id="2" name="Group 13">
            <a:extLst>
              <a:ext uri="{FF2B5EF4-FFF2-40B4-BE49-F238E27FC236}">
                <a16:creationId xmlns:a16="http://schemas.microsoft.com/office/drawing/2014/main" id="{25721494-B68A-1985-942B-5E37447133F9}"/>
              </a:ext>
            </a:extLst>
          </p:cNvPr>
          <p:cNvGrpSpPr>
            <a:grpSpLocks/>
          </p:cNvGrpSpPr>
          <p:nvPr/>
        </p:nvGrpSpPr>
        <p:grpSpPr bwMode="auto">
          <a:xfrm>
            <a:off x="3657600" y="3429000"/>
            <a:ext cx="3962400" cy="533400"/>
            <a:chOff x="2304" y="2160"/>
            <a:chExt cx="2496" cy="336"/>
          </a:xfrm>
        </p:grpSpPr>
        <p:sp>
          <p:nvSpPr>
            <p:cNvPr id="10257" name="Oval 11">
              <a:extLst>
                <a:ext uri="{FF2B5EF4-FFF2-40B4-BE49-F238E27FC236}">
                  <a16:creationId xmlns:a16="http://schemas.microsoft.com/office/drawing/2014/main" id="{53192053-CBD2-92AD-E360-CC9817EE4E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04" y="2160"/>
              <a:ext cx="384" cy="288"/>
            </a:xfrm>
            <a:prstGeom prst="ellipse">
              <a:avLst/>
            </a:prstGeom>
            <a:noFill/>
            <a:ln w="38100">
              <a:solidFill>
                <a:srgbClr val="000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200">
                  <a:solidFill>
                    <a:schemeClr val="tx1"/>
                  </a:solidFill>
                  <a:latin typeface="Times" pitchFamily="2" charset="0"/>
                </a:defRPr>
              </a:lvl1pPr>
              <a:lvl2pPr marL="742950" indent="-285750">
                <a:defRPr sz="1200">
                  <a:solidFill>
                    <a:schemeClr val="tx1"/>
                  </a:solidFill>
                  <a:latin typeface="Times" pitchFamily="2" charset="0"/>
                </a:defRPr>
              </a:lvl2pPr>
              <a:lvl3pPr marL="1143000" indent="-228600">
                <a:defRPr sz="1200">
                  <a:solidFill>
                    <a:schemeClr val="tx1"/>
                  </a:solidFill>
                  <a:latin typeface="Times" pitchFamily="2" charset="0"/>
                </a:defRPr>
              </a:lvl3pPr>
              <a:lvl4pPr marL="1600200" indent="-228600">
                <a:defRPr sz="1200">
                  <a:solidFill>
                    <a:schemeClr val="tx1"/>
                  </a:solidFill>
                  <a:latin typeface="Times" pitchFamily="2" charset="0"/>
                </a:defRPr>
              </a:lvl4pPr>
              <a:lvl5pPr marL="2057400" indent="-228600">
                <a:defRPr sz="1200">
                  <a:solidFill>
                    <a:schemeClr val="tx1"/>
                  </a:solidFill>
                  <a:latin typeface="Times" pitchFamily="2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Times" pitchFamily="2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Times" pitchFamily="2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Times" pitchFamily="2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0258" name="Oval 12">
              <a:extLst>
                <a:ext uri="{FF2B5EF4-FFF2-40B4-BE49-F238E27FC236}">
                  <a16:creationId xmlns:a16="http://schemas.microsoft.com/office/drawing/2014/main" id="{C26367D5-8F86-FDEA-E30D-CB4A2DCE75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6" y="2208"/>
              <a:ext cx="384" cy="288"/>
            </a:xfrm>
            <a:prstGeom prst="ellipse">
              <a:avLst/>
            </a:prstGeom>
            <a:noFill/>
            <a:ln w="38100">
              <a:solidFill>
                <a:srgbClr val="000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200">
                  <a:solidFill>
                    <a:schemeClr val="tx1"/>
                  </a:solidFill>
                  <a:latin typeface="Times" pitchFamily="2" charset="0"/>
                </a:defRPr>
              </a:lvl1pPr>
              <a:lvl2pPr marL="742950" indent="-285750">
                <a:defRPr sz="1200">
                  <a:solidFill>
                    <a:schemeClr val="tx1"/>
                  </a:solidFill>
                  <a:latin typeface="Times" pitchFamily="2" charset="0"/>
                </a:defRPr>
              </a:lvl2pPr>
              <a:lvl3pPr marL="1143000" indent="-228600">
                <a:defRPr sz="1200">
                  <a:solidFill>
                    <a:schemeClr val="tx1"/>
                  </a:solidFill>
                  <a:latin typeface="Times" pitchFamily="2" charset="0"/>
                </a:defRPr>
              </a:lvl3pPr>
              <a:lvl4pPr marL="1600200" indent="-228600">
                <a:defRPr sz="1200">
                  <a:solidFill>
                    <a:schemeClr val="tx1"/>
                  </a:solidFill>
                  <a:latin typeface="Times" pitchFamily="2" charset="0"/>
                </a:defRPr>
              </a:lvl4pPr>
              <a:lvl5pPr marL="2057400" indent="-228600">
                <a:defRPr sz="1200">
                  <a:solidFill>
                    <a:schemeClr val="tx1"/>
                  </a:solidFill>
                  <a:latin typeface="Times" pitchFamily="2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Times" pitchFamily="2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Times" pitchFamily="2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Times" pitchFamily="2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endParaRPr lang="en-US" altLang="en-US"/>
            </a:p>
          </p:txBody>
        </p:sp>
      </p:grpSp>
      <p:sp>
        <p:nvSpPr>
          <p:cNvPr id="112654" name="Oval 14">
            <a:extLst>
              <a:ext uri="{FF2B5EF4-FFF2-40B4-BE49-F238E27FC236}">
                <a16:creationId xmlns:a16="http://schemas.microsoft.com/office/drawing/2014/main" id="{A271C119-45F3-2C79-B2EE-2BD5764000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6800" y="3886200"/>
            <a:ext cx="1676400" cy="609600"/>
          </a:xfrm>
          <a:prstGeom prst="ellipse">
            <a:avLst/>
          </a:prstGeom>
          <a:noFill/>
          <a:ln w="38100">
            <a:solidFill>
              <a:srgbClr val="0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200">
                <a:solidFill>
                  <a:schemeClr val="tx1"/>
                </a:solidFill>
                <a:latin typeface="Times" pitchFamily="2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Times" pitchFamily="2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Times" pitchFamily="2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Times" pitchFamily="2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Times" pitchFamily="2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endParaRPr lang="en-US" altLang="en-US"/>
          </a:p>
        </p:txBody>
      </p:sp>
      <p:grpSp>
        <p:nvGrpSpPr>
          <p:cNvPr id="3" name="Group 17">
            <a:extLst>
              <a:ext uri="{FF2B5EF4-FFF2-40B4-BE49-F238E27FC236}">
                <a16:creationId xmlns:a16="http://schemas.microsoft.com/office/drawing/2014/main" id="{19B52267-83B0-B787-D914-9A06E37FB49C}"/>
              </a:ext>
            </a:extLst>
          </p:cNvPr>
          <p:cNvGrpSpPr>
            <a:grpSpLocks/>
          </p:cNvGrpSpPr>
          <p:nvPr/>
        </p:nvGrpSpPr>
        <p:grpSpPr bwMode="auto">
          <a:xfrm>
            <a:off x="3048000" y="5791200"/>
            <a:ext cx="3124200" cy="457200"/>
            <a:chOff x="1920" y="3648"/>
            <a:chExt cx="1968" cy="288"/>
          </a:xfrm>
        </p:grpSpPr>
        <p:sp>
          <p:nvSpPr>
            <p:cNvPr id="10255" name="Oval 15">
              <a:extLst>
                <a:ext uri="{FF2B5EF4-FFF2-40B4-BE49-F238E27FC236}">
                  <a16:creationId xmlns:a16="http://schemas.microsoft.com/office/drawing/2014/main" id="{15AC5EE3-3084-7934-003D-977C582D5D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0" y="3648"/>
              <a:ext cx="336" cy="288"/>
            </a:xfrm>
            <a:prstGeom prst="ellipse">
              <a:avLst/>
            </a:prstGeom>
            <a:noFill/>
            <a:ln w="38100">
              <a:solidFill>
                <a:srgbClr val="000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200">
                  <a:solidFill>
                    <a:schemeClr val="tx1"/>
                  </a:solidFill>
                  <a:latin typeface="Times" pitchFamily="2" charset="0"/>
                </a:defRPr>
              </a:lvl1pPr>
              <a:lvl2pPr marL="742950" indent="-285750">
                <a:defRPr sz="1200">
                  <a:solidFill>
                    <a:schemeClr val="tx1"/>
                  </a:solidFill>
                  <a:latin typeface="Times" pitchFamily="2" charset="0"/>
                </a:defRPr>
              </a:lvl2pPr>
              <a:lvl3pPr marL="1143000" indent="-228600">
                <a:defRPr sz="1200">
                  <a:solidFill>
                    <a:schemeClr val="tx1"/>
                  </a:solidFill>
                  <a:latin typeface="Times" pitchFamily="2" charset="0"/>
                </a:defRPr>
              </a:lvl3pPr>
              <a:lvl4pPr marL="1600200" indent="-228600">
                <a:defRPr sz="1200">
                  <a:solidFill>
                    <a:schemeClr val="tx1"/>
                  </a:solidFill>
                  <a:latin typeface="Times" pitchFamily="2" charset="0"/>
                </a:defRPr>
              </a:lvl4pPr>
              <a:lvl5pPr marL="2057400" indent="-228600">
                <a:defRPr sz="1200">
                  <a:solidFill>
                    <a:schemeClr val="tx1"/>
                  </a:solidFill>
                  <a:latin typeface="Times" pitchFamily="2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Times" pitchFamily="2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Times" pitchFamily="2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Times" pitchFamily="2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0256" name="Oval 16">
              <a:extLst>
                <a:ext uri="{FF2B5EF4-FFF2-40B4-BE49-F238E27FC236}">
                  <a16:creationId xmlns:a16="http://schemas.microsoft.com/office/drawing/2014/main" id="{2A52C46E-491B-B1B5-FB0D-D04C45E2A4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0" y="3648"/>
              <a:ext cx="288" cy="288"/>
            </a:xfrm>
            <a:prstGeom prst="ellipse">
              <a:avLst/>
            </a:prstGeom>
            <a:noFill/>
            <a:ln w="38100">
              <a:solidFill>
                <a:srgbClr val="000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200">
                  <a:solidFill>
                    <a:schemeClr val="tx1"/>
                  </a:solidFill>
                  <a:latin typeface="Times" pitchFamily="2" charset="0"/>
                </a:defRPr>
              </a:lvl1pPr>
              <a:lvl2pPr marL="742950" indent="-285750">
                <a:defRPr sz="1200">
                  <a:solidFill>
                    <a:schemeClr val="tx1"/>
                  </a:solidFill>
                  <a:latin typeface="Times" pitchFamily="2" charset="0"/>
                </a:defRPr>
              </a:lvl2pPr>
              <a:lvl3pPr marL="1143000" indent="-228600">
                <a:defRPr sz="1200">
                  <a:solidFill>
                    <a:schemeClr val="tx1"/>
                  </a:solidFill>
                  <a:latin typeface="Times" pitchFamily="2" charset="0"/>
                </a:defRPr>
              </a:lvl3pPr>
              <a:lvl4pPr marL="1600200" indent="-228600">
                <a:defRPr sz="1200">
                  <a:solidFill>
                    <a:schemeClr val="tx1"/>
                  </a:solidFill>
                  <a:latin typeface="Times" pitchFamily="2" charset="0"/>
                </a:defRPr>
              </a:lvl4pPr>
              <a:lvl5pPr marL="2057400" indent="-228600">
                <a:defRPr sz="1200">
                  <a:solidFill>
                    <a:schemeClr val="tx1"/>
                  </a:solidFill>
                  <a:latin typeface="Times" pitchFamily="2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Times" pitchFamily="2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Times" pitchFamily="2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Times" pitchFamily="2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endParaRPr lang="en-US" altLang="en-US"/>
            </a:p>
          </p:txBody>
        </p:sp>
      </p:grpSp>
      <p:sp>
        <p:nvSpPr>
          <p:cNvPr id="112658" name="Text Box 18">
            <a:extLst>
              <a:ext uri="{FF2B5EF4-FFF2-40B4-BE49-F238E27FC236}">
                <a16:creationId xmlns:a16="http://schemas.microsoft.com/office/drawing/2014/main" id="{0BD8BE50-E6E2-344F-2021-635BC0EB54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72200" y="6065838"/>
            <a:ext cx="2971800" cy="822325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2400" b="1">
                <a:solidFill>
                  <a:srgbClr val="00CC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</a:rPr>
              <a:t>GENETIC STRUCTURE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264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2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1264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2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2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2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2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2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2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44" grpId="0" animBg="1"/>
      <p:bldP spid="112645" grpId="0" animBg="1"/>
      <p:bldP spid="112646" grpId="0" autoUpdateAnimBg="0"/>
      <p:bldP spid="112647" grpId="0" animBg="1"/>
      <p:bldP spid="112648" grpId="0" animBg="1"/>
      <p:bldP spid="112649" grpId="0" animBg="1"/>
      <p:bldP spid="112650" grpId="0" animBg="1"/>
      <p:bldP spid="112654" grpId="0" animBg="1"/>
      <p:bldP spid="112658" grpId="0" autoUpdateAnimBg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extBox 2">
            <a:extLst>
              <a:ext uri="{FF2B5EF4-FFF2-40B4-BE49-F238E27FC236}">
                <a16:creationId xmlns:a16="http://schemas.microsoft.com/office/drawing/2014/main" id="{60EC12C6-45B3-2B3C-94D9-D85317C6B0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1775" y="1676400"/>
            <a:ext cx="89122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Populations that are NOT evolving are in </a:t>
            </a:r>
            <a:r>
              <a:rPr lang="en-US" altLang="en-US" sz="2400" b="1"/>
              <a:t>Hardy-Weinberg equilibrium</a:t>
            </a:r>
            <a:endParaRPr lang="en-US" altLang="en-US" sz="2400"/>
          </a:p>
        </p:txBody>
      </p:sp>
      <p:sp>
        <p:nvSpPr>
          <p:cNvPr id="24579" name="TextBox 3">
            <a:extLst>
              <a:ext uri="{FF2B5EF4-FFF2-40B4-BE49-F238E27FC236}">
                <a16:creationId xmlns:a16="http://schemas.microsoft.com/office/drawing/2014/main" id="{64019160-64A6-CC94-E1A8-FFAE8B508E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7494" y="2362200"/>
            <a:ext cx="8609012" cy="157003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1"/>
              <a:t>Hardy-Weinberg Principle: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The frequencies of alleles and genotypes in a population will remain constant from generation to generation in the absence of any disturbing forces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649" name="Object 2">
            <a:extLst>
              <a:ext uri="{FF2B5EF4-FFF2-40B4-BE49-F238E27FC236}">
                <a16:creationId xmlns:a16="http://schemas.microsoft.com/office/drawing/2014/main" id="{E93F00DE-9817-6C65-8C62-404ABDEA96C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514600" y="1752600"/>
          <a:ext cx="4495800" cy="3062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7143750" imgH="4876800" progId="Word.Document.8">
                  <p:embed/>
                </p:oleObj>
              </mc:Choice>
              <mc:Fallback>
                <p:oleObj name="Document" r:id="rId2" imgW="7143750" imgH="4876800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4600" y="1752600"/>
                        <a:ext cx="4495800" cy="3062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650" name="Text Box 2">
            <a:extLst>
              <a:ext uri="{FF2B5EF4-FFF2-40B4-BE49-F238E27FC236}">
                <a16:creationId xmlns:a16="http://schemas.microsoft.com/office/drawing/2014/main" id="{A044B650-163A-606A-2762-CB66657CEF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914400"/>
            <a:ext cx="857091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/>
              <a:t>Hardy-Weinberg Equation: p</a:t>
            </a:r>
            <a:r>
              <a:rPr lang="en-US" altLang="en-US" sz="2800" baseline="30000"/>
              <a:t>2 </a:t>
            </a:r>
            <a:r>
              <a:rPr lang="en-US" altLang="en-US" sz="2800"/>
              <a:t>(AA) + 2pq (Aa) + q</a:t>
            </a:r>
            <a:r>
              <a:rPr lang="en-US" altLang="en-US" sz="2800" baseline="30000"/>
              <a:t>2</a:t>
            </a:r>
            <a:r>
              <a:rPr lang="en-US" altLang="en-US" sz="2800"/>
              <a:t> (aa)=1 </a:t>
            </a:r>
          </a:p>
        </p:txBody>
      </p:sp>
      <p:sp>
        <p:nvSpPr>
          <p:cNvPr id="27651" name="TextBox 3">
            <a:extLst>
              <a:ext uri="{FF2B5EF4-FFF2-40B4-BE49-F238E27FC236}">
                <a16:creationId xmlns:a16="http://schemas.microsoft.com/office/drawing/2014/main" id="{45F89562-DBB8-099E-59C2-4FD2FF0404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13" y="5410200"/>
            <a:ext cx="883920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Note: The sum of the genotypic frequencies will always total 1, even if the population is not in Hardy-Weinberg equilibrium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Breeze">
      <a:dk1>
        <a:sysClr val="windowText" lastClr="000000"/>
      </a:dk1>
      <a:lt1>
        <a:sysClr val="window" lastClr="FFFFFF"/>
      </a:lt1>
      <a:dk2>
        <a:srgbClr val="09213B"/>
      </a:dk2>
      <a:lt2>
        <a:srgbClr val="D5EDF4"/>
      </a:lt2>
      <a:accent1>
        <a:srgbClr val="2C7C9F"/>
      </a:accent1>
      <a:accent2>
        <a:srgbClr val="244A58"/>
      </a:accent2>
      <a:accent3>
        <a:srgbClr val="E2751D"/>
      </a:accent3>
      <a:accent4>
        <a:srgbClr val="FFB400"/>
      </a:accent4>
      <a:accent5>
        <a:srgbClr val="7EB606"/>
      </a:accent5>
      <a:accent6>
        <a:srgbClr val="C00000"/>
      </a:accent6>
      <a:hlink>
        <a:srgbClr val="7030A0"/>
      </a:hlink>
      <a:folHlink>
        <a:srgbClr val="00B0F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2948</TotalTime>
  <Words>1652</Words>
  <Application>Microsoft Macintosh PowerPoint</Application>
  <PresentationFormat>On-screen Show (4:3)</PresentationFormat>
  <Paragraphs>243</Paragraphs>
  <Slides>32</Slides>
  <Notes>4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1" baseType="lpstr">
      <vt:lpstr>Arial</vt:lpstr>
      <vt:lpstr>Calibri</vt:lpstr>
      <vt:lpstr>CK Journaling</vt:lpstr>
      <vt:lpstr>Comic Sans MS</vt:lpstr>
      <vt:lpstr>Monotype Sorts</vt:lpstr>
      <vt:lpstr>Times</vt:lpstr>
      <vt:lpstr>Times New Roman</vt:lpstr>
      <vt:lpstr>Office Theme</vt:lpstr>
      <vt:lpstr>Document</vt:lpstr>
      <vt:lpstr>PowerPoint Presentation</vt:lpstr>
      <vt:lpstr>PowerPoint Presentation</vt:lpstr>
      <vt:lpstr>Genetic Structure of a Population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Natural selection cannot fashion perfect organisms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Laura Rivard</dc:creator>
  <cp:lastModifiedBy>Heather Ryan</cp:lastModifiedBy>
  <cp:revision>105</cp:revision>
  <cp:lastPrinted>2009-03-31T05:52:40Z</cp:lastPrinted>
  <dcterms:created xsi:type="dcterms:W3CDTF">2009-10-27T20:34:50Z</dcterms:created>
  <dcterms:modified xsi:type="dcterms:W3CDTF">2023-02-10T16:16:57Z</dcterms:modified>
</cp:coreProperties>
</file>